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80" r:id="rId6"/>
    <p:sldId id="281" r:id="rId7"/>
    <p:sldId id="279" r:id="rId8"/>
    <p:sldId id="275" r:id="rId9"/>
    <p:sldId id="289" r:id="rId10"/>
    <p:sldId id="283" r:id="rId11"/>
    <p:sldId id="287" r:id="rId12"/>
    <p:sldId id="291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idhar Krishnan" initials="SK" lastIdx="4" clrIdx="0">
    <p:extLst>
      <p:ext uri="{19B8F6BF-5375-455C-9EA6-DF929625EA0E}">
        <p15:presenceInfo xmlns:p15="http://schemas.microsoft.com/office/powerpoint/2012/main" userId="S::srikrishnan@kirklandwa.gov::b0d91d4c-0405-405d-9e8c-50fa0ea52f6b" providerId="AD"/>
      </p:ext>
    </p:extLst>
  </p:cmAuthor>
  <p:cmAuthor id="2" name="Robby Perkins-High" initials="RP" lastIdx="2" clrIdx="1">
    <p:extLst>
      <p:ext uri="{19B8F6BF-5375-455C-9EA6-DF929625EA0E}">
        <p15:presenceInfo xmlns:p15="http://schemas.microsoft.com/office/powerpoint/2012/main" userId="S::rhigh@kirklandwa.gov::e5cfe70b-92d2-42a8-8cde-5c04f1a0efc2" providerId="AD"/>
      </p:ext>
    </p:extLst>
  </p:cmAuthor>
  <p:cmAuthor id="3" name="Michael Olson" initials="MO" lastIdx="1" clrIdx="2">
    <p:extLst>
      <p:ext uri="{19B8F6BF-5375-455C-9EA6-DF929625EA0E}">
        <p15:presenceInfo xmlns:p15="http://schemas.microsoft.com/office/powerpoint/2012/main" userId="S::molson@kirklandwa.gov::84fe0aab-0544-4cf6-9024-bb4a430c1e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A70CC-725E-51DF-3AA5-B33CA7C9265E}" v="21" dt="2022-04-19T19:21:20.353"/>
    <p1510:client id="{9E66BFD6-98D2-43C2-81B4-4FE89F56675C}" v="2" dt="2022-04-19T19:48:44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30" autoAdjust="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6434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3"/>
            <a:ext cx="2971800" cy="466434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2A83E198-2521-4450-9C6C-7ABF8A5DE5C2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3" tIns="45457" rIns="90913" bIns="454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2"/>
            <a:ext cx="5486400" cy="3660459"/>
          </a:xfrm>
          <a:prstGeom prst="rect">
            <a:avLst/>
          </a:prstGeom>
        </p:spPr>
        <p:txBody>
          <a:bodyPr vert="horz" lIns="90913" tIns="45457" rIns="90913" bIns="454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8"/>
            <a:ext cx="2971800" cy="466433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3A0EE870-903D-4339-94EC-9DBFDD7904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1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0EE870-903D-4339-94EC-9DBFDD7904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9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40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1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2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2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5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6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4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2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0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1BC047-092D-45F1-9582-C28F943E932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90D5F7-528E-43D1-9098-6B8B6DDA889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660C-56E5-41D9-849C-2671B0FF9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2608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2044 Comprehensive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5DE0F-1044-46A5-94C4-0E18C673B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8961120" cy="18254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CITY COUNCIL | April 19, 2022</a:t>
            </a:r>
          </a:p>
          <a:p>
            <a:pPr>
              <a:lnSpc>
                <a:spcPct val="110000"/>
              </a:lnSpc>
            </a:pPr>
            <a:r>
              <a:rPr lang="en-US" sz="1200" b="1" dirty="0"/>
              <a:t>Adam Weinstein, Director, planning, and building</a:t>
            </a:r>
            <a:endParaRPr lang="en-US" sz="1200" b="1" dirty="0">
              <a:cs typeface="Calibri Light"/>
            </a:endParaRPr>
          </a:p>
          <a:p>
            <a:pPr>
              <a:lnSpc>
                <a:spcPct val="110000"/>
              </a:lnSpc>
            </a:pPr>
            <a:r>
              <a:rPr lang="en-US" sz="1200" b="1" dirty="0"/>
              <a:t>Jeremy Mcmahan, deputy director, planning and building</a:t>
            </a:r>
          </a:p>
          <a:p>
            <a:pPr>
              <a:lnSpc>
                <a:spcPct val="110000"/>
              </a:lnSpc>
            </a:pPr>
            <a:r>
              <a:rPr lang="en-US" sz="1200" b="1" dirty="0"/>
              <a:t>Janice Swenson, senior planner</a:t>
            </a:r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3EFE2A-13EB-4F35-AE1C-F193DE0D4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7311" y="4455620"/>
            <a:ext cx="1877439" cy="182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7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30B9-28C9-4328-86D9-9D0D1AA3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Regulatory Requirements for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86E23-15A4-4886-BFFF-F8E74FB4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828" y="1837108"/>
            <a:ext cx="10375852" cy="4377266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ea typeface="Times New Roman" panose="02020603050405020304" pitchFamily="18" charset="0"/>
              </a:rPr>
              <a:t>Comprehensive Plans must be </a:t>
            </a:r>
            <a:r>
              <a:rPr lang="en-US" b="1" dirty="0">
                <a:ea typeface="Times New Roman" panose="02020603050405020304" pitchFamily="18" charset="0"/>
              </a:rPr>
              <a:t>updated by December 2024 (2022-2024)</a:t>
            </a:r>
            <a:endParaRPr lang="en-US" b="1" dirty="0">
              <a:ea typeface="Times New Roman" panose="02020603050405020304" pitchFamily="18" charset="0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b="1" dirty="0"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Plan for horizon year of 2044</a:t>
            </a:r>
            <a:endParaRPr lang="en-US" b="1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Washington State Growth Management Act (GMA) Goals </a:t>
            </a:r>
            <a:r>
              <a:rPr lang="en-US" dirty="0">
                <a:effectLst/>
                <a:ea typeface="Times New Roman" panose="02020603050405020304" pitchFamily="18" charset="0"/>
              </a:rPr>
              <a:t>–</a:t>
            </a:r>
            <a:r>
              <a:rPr lang="en-US" b="1" dirty="0"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</a:rPr>
              <a:t>amendments since the last update</a:t>
            </a:r>
            <a:r>
              <a:rPr lang="en-US" dirty="0"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Washington State Department of Commerce (DOC)</a:t>
            </a:r>
            <a:r>
              <a:rPr lang="en-US" dirty="0">
                <a:effectLst/>
                <a:ea typeface="Times New Roman" panose="02020603050405020304" pitchFamily="18" charset="0"/>
              </a:rPr>
              <a:t> –</a:t>
            </a:r>
            <a:r>
              <a:rPr lang="en-US" dirty="0">
                <a:ea typeface="Times New Roman" panose="02020603050405020304" pitchFamily="18" charset="0"/>
              </a:rPr>
              <a:t> </a:t>
            </a:r>
            <a:r>
              <a:rPr lang="en-US" dirty="0">
                <a:effectLst/>
                <a:ea typeface="Times New Roman" panose="02020603050405020304" pitchFamily="18" charset="0"/>
              </a:rPr>
              <a:t> review checklists for cities to address state law, policy, and regulatory updates required under new state laws</a:t>
            </a:r>
            <a:r>
              <a:rPr lang="en-US" dirty="0"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Puget Sound Regional Council Vision 2050 Regional Growth Strategy </a:t>
            </a:r>
            <a:r>
              <a:rPr lang="en-US" dirty="0">
                <a:effectLst/>
                <a:ea typeface="Times New Roman" panose="02020603050405020304" pitchFamily="18" charset="0"/>
              </a:rPr>
              <a:t>– must </a:t>
            </a:r>
            <a:r>
              <a:rPr lang="en-US" dirty="0">
                <a:ea typeface="Times New Roman" panose="02020603050405020304" pitchFamily="18" charset="0"/>
              </a:rPr>
              <a:t>be consistent with </a:t>
            </a:r>
            <a:r>
              <a:rPr lang="en-US" dirty="0">
                <a:effectLst/>
                <a:ea typeface="Times New Roman" panose="02020603050405020304" pitchFamily="18" charset="0"/>
              </a:rPr>
              <a:t>Vision 2050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</a:rPr>
              <a:t>multi-county planning policies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King County Countywide Planning Policies (CPPs)</a:t>
            </a:r>
            <a:r>
              <a:rPr lang="en-US" dirty="0">
                <a:effectLst/>
                <a:ea typeface="Times New Roman" panose="02020603050405020304" pitchFamily="18" charset="0"/>
              </a:rPr>
              <a:t> – must be consistent with King County </a:t>
            </a:r>
            <a:r>
              <a:rPr lang="en-US" dirty="0">
                <a:ea typeface="Times New Roman" panose="02020603050405020304" pitchFamily="18" charset="0"/>
              </a:rPr>
              <a:t>planning policies, and plan for County-</a:t>
            </a:r>
            <a:r>
              <a:rPr lang="en-US" dirty="0">
                <a:effectLst/>
                <a:ea typeface="Times New Roman" panose="02020603050405020304" pitchFamily="18" charset="0"/>
              </a:rPr>
              <a:t>allocated employment and housing growth targets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800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0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B959-3B04-4EBF-9068-F0B236EF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45516"/>
            <a:ext cx="10058400" cy="1371600"/>
          </a:xfrm>
        </p:spPr>
        <p:txBody>
          <a:bodyPr/>
          <a:lstStyle/>
          <a:p>
            <a:r>
              <a:rPr lang="en-US" dirty="0"/>
              <a:t>Kirkland’s Growth Targets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BB1D835-256E-4754-B68E-B2C2E0866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9502"/>
              </p:ext>
            </p:extLst>
          </p:nvPr>
        </p:nvGraphicFramePr>
        <p:xfrm>
          <a:off x="1097280" y="2600324"/>
          <a:ext cx="9608820" cy="2293384"/>
        </p:xfrm>
        <a:graphic>
          <a:graphicData uri="http://schemas.openxmlformats.org/drawingml/2006/table">
            <a:tbl>
              <a:tblPr firstRow="1" firstCol="1" bandRow="1"/>
              <a:tblGrid>
                <a:gridCol w="1416866">
                  <a:extLst>
                    <a:ext uri="{9D8B030D-6E8A-4147-A177-3AD203B41FA5}">
                      <a16:colId xmlns:a16="http://schemas.microsoft.com/office/drawing/2014/main" val="4017112338"/>
                    </a:ext>
                  </a:extLst>
                </a:gridCol>
                <a:gridCol w="1416866">
                  <a:extLst>
                    <a:ext uri="{9D8B030D-6E8A-4147-A177-3AD203B41FA5}">
                      <a16:colId xmlns:a16="http://schemas.microsoft.com/office/drawing/2014/main" val="3616936067"/>
                    </a:ext>
                  </a:extLst>
                </a:gridCol>
                <a:gridCol w="1816062">
                  <a:extLst>
                    <a:ext uri="{9D8B030D-6E8A-4147-A177-3AD203B41FA5}">
                      <a16:colId xmlns:a16="http://schemas.microsoft.com/office/drawing/2014/main" val="396263981"/>
                    </a:ext>
                  </a:extLst>
                </a:gridCol>
                <a:gridCol w="1422487">
                  <a:extLst>
                    <a:ext uri="{9D8B030D-6E8A-4147-A177-3AD203B41FA5}">
                      <a16:colId xmlns:a16="http://schemas.microsoft.com/office/drawing/2014/main" val="2152935939"/>
                    </a:ext>
                  </a:extLst>
                </a:gridCol>
                <a:gridCol w="1518069">
                  <a:extLst>
                    <a:ext uri="{9D8B030D-6E8A-4147-A177-3AD203B41FA5}">
                      <a16:colId xmlns:a16="http://schemas.microsoft.com/office/drawing/2014/main" val="400058412"/>
                    </a:ext>
                  </a:extLst>
                </a:gridCol>
                <a:gridCol w="2018470">
                  <a:extLst>
                    <a:ext uri="{9D8B030D-6E8A-4147-A177-3AD203B41FA5}">
                      <a16:colId xmlns:a16="http://schemas.microsoft.com/office/drawing/2014/main" val="1077563465"/>
                    </a:ext>
                  </a:extLst>
                </a:gridCol>
              </a:tblGrid>
              <a:tr h="1006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Existing Housing Units 2018*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K2035 Plan existing remaining housing unit capacity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(2015-2035)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Target K2044 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new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housing units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(2019-2044)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Existing Jobs 2018*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K2035 Plan existing remaining jobs capacity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(2015-2035)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Target K2044 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new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jobs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(2019-2044)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1270"/>
                  </a:ext>
                </a:extLst>
              </a:tr>
              <a:tr h="10132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38,656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13,352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13,200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49,280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18,139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4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26,490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165374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AC63E93-EC58-4F30-9586-AAB664132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2053" y="-310243"/>
            <a:ext cx="16533036" cy="114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0AA4AB3-A9F4-4CD7-9F7C-811F93A24DED}"/>
              </a:ext>
            </a:extLst>
          </p:cNvPr>
          <p:cNvSpPr/>
          <p:nvPr/>
        </p:nvSpPr>
        <p:spPr>
          <a:xfrm>
            <a:off x="4546600" y="1868359"/>
            <a:ext cx="484632" cy="686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2085856-5732-4C19-89B9-5559A317EC5A}"/>
              </a:ext>
            </a:extLst>
          </p:cNvPr>
          <p:cNvSpPr/>
          <p:nvPr/>
        </p:nvSpPr>
        <p:spPr>
          <a:xfrm>
            <a:off x="9436100" y="1868359"/>
            <a:ext cx="484632" cy="686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5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30B9-28C9-4328-86D9-9D0D1AA3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46988"/>
            <a:ext cx="10515600" cy="1371600"/>
          </a:xfrm>
        </p:spPr>
        <p:txBody>
          <a:bodyPr/>
          <a:lstStyle/>
          <a:p>
            <a:r>
              <a:rPr lang="en-US" dirty="0"/>
              <a:t>Local Needs-Key Themes for Update</a:t>
            </a:r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86E23-15A4-4886-BFFF-F8E74FB4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699" y="1768389"/>
            <a:ext cx="11170509" cy="4670511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Advance social </a:t>
            </a:r>
            <a:r>
              <a:rPr lang="en-US" b="1" dirty="0">
                <a:ea typeface="Times New Roman" panose="02020603050405020304" pitchFamily="18" charset="0"/>
              </a:rPr>
              <a:t>j</a:t>
            </a:r>
            <a:r>
              <a:rPr lang="en-US" b="1" dirty="0">
                <a:effectLst/>
                <a:ea typeface="Times New Roman" panose="02020603050405020304" pitchFamily="18" charset="0"/>
              </a:rPr>
              <a:t>ustice, equity, inclusivity and belonging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pc="-15" dirty="0">
              <a:solidFill>
                <a:srgbClr val="111111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spc="-15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Sustainability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b="1" spc="-15" dirty="0">
              <a:solidFill>
                <a:srgbClr val="11111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Housing options for all and housing affordability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Mobility connections to regional transit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ystem and accessibility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spc="-15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Resiliency </a:t>
            </a:r>
            <a:r>
              <a:rPr lang="en-US" i="1" spc="-15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(future emergencies, pandemic response, economic and fiscal planning)</a:t>
            </a:r>
            <a:endParaRPr lang="en-US" b="1" i="1" spc="-15" dirty="0">
              <a:solidFill>
                <a:srgbClr val="11111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pc="-15" dirty="0">
              <a:solidFill>
                <a:srgbClr val="11111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spc="-15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City Initiatives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ransportation, mobility, infrastructure, </a:t>
            </a:r>
            <a:r>
              <a:rPr lang="en-US" sz="18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</a:t>
            </a:r>
            <a:r>
              <a:rPr lang="en-US" sz="1800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 transformation, built </a:t>
            </a:r>
            <a:r>
              <a:rPr lang="en-US" sz="18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nvironment, community/civic </a:t>
            </a:r>
            <a:r>
              <a:rPr lang="en-US" sz="18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ngagement)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Consistency with City Council goals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2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B959-3B04-4EBF-9068-F0B236EF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6262"/>
            <a:ext cx="10515600" cy="1371600"/>
          </a:xfrm>
        </p:spPr>
        <p:txBody>
          <a:bodyPr/>
          <a:lstStyle/>
          <a:p>
            <a:r>
              <a:rPr lang="en-US" dirty="0"/>
              <a:t>2022-2024 Update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46FC-1F62-4170-876B-3EAC73B0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4" y="1807232"/>
            <a:ext cx="11312106" cy="4507304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Use the </a:t>
            </a:r>
            <a:r>
              <a:rPr lang="en-US" b="1" dirty="0">
                <a:effectLst/>
                <a:ea typeface="Times New Roman" panose="02020603050405020304" pitchFamily="18" charset="0"/>
              </a:rPr>
              <a:t>current plan as the foundation for update</a:t>
            </a:r>
            <a:r>
              <a:rPr lang="en-US" dirty="0">
                <a:effectLst/>
                <a:ea typeface="Times New Roman" panose="02020603050405020304" pitchFamily="18" charset="0"/>
              </a:rPr>
              <a:t>; not a complete re-write of plan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Plan for our housing and employment growth targets</a:t>
            </a:r>
            <a:r>
              <a:rPr lang="en-US" dirty="0">
                <a:effectLst/>
                <a:ea typeface="Times New Roman" panose="02020603050405020304" pitchFamily="18" charset="0"/>
              </a:rPr>
              <a:t>; City will likely have zoning capacity to meet targets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City can be very intentional where it chooses to create additional capacity </a:t>
            </a:r>
            <a:r>
              <a:rPr lang="en-US" dirty="0">
                <a:effectLst/>
                <a:ea typeface="Times New Roman" panose="02020603050405020304" pitchFamily="18" charset="0"/>
              </a:rPr>
              <a:t>to </a:t>
            </a:r>
            <a:r>
              <a:rPr lang="en-US" dirty="0">
                <a:ea typeface="Times New Roman" panose="02020603050405020304" pitchFamily="18" charset="0"/>
              </a:rPr>
              <a:t>achieve community goals like increasing affordable housing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Conduct a visioning process </a:t>
            </a:r>
            <a:r>
              <a:rPr lang="en-US" dirty="0">
                <a:effectLst/>
                <a:ea typeface="Times New Roman" panose="02020603050405020304" pitchFamily="18" charset="0"/>
              </a:rPr>
              <a:t>to re-assess if the Vision Statement and Guiding Principles express the community’s values and embody the desired future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Revise General Elements </a:t>
            </a:r>
            <a:r>
              <a:rPr lang="en-US" dirty="0">
                <a:effectLst/>
                <a:ea typeface="Times New Roman" panose="02020603050405020304" pitchFamily="18" charset="0"/>
              </a:rPr>
              <a:t>to comply with State, </a:t>
            </a:r>
            <a:r>
              <a:rPr lang="en-US" dirty="0">
                <a:ea typeface="Times New Roman" panose="02020603050405020304" pitchFamily="18" charset="0"/>
              </a:rPr>
              <a:t>regional</a:t>
            </a:r>
            <a:r>
              <a:rPr lang="en-US" dirty="0">
                <a:effectLst/>
                <a:ea typeface="Times New Roman" panose="02020603050405020304" pitchFamily="18" charset="0"/>
              </a:rPr>
              <a:t> requirements and Countywide Policies, City Council goals; interdepartmental staff team approach; </a:t>
            </a:r>
            <a:r>
              <a:rPr lang="en-US" dirty="0">
                <a:ea typeface="Times New Roman" panose="02020603050405020304" pitchFamily="18" charset="0"/>
              </a:rPr>
              <a:t>equity scan to </a:t>
            </a:r>
            <a:r>
              <a:rPr lang="en-US" dirty="0">
                <a:effectLst/>
                <a:ea typeface="Times New Roman" panose="02020603050405020304" pitchFamily="18" charset="0"/>
              </a:rPr>
              <a:t>remove exc</a:t>
            </a:r>
            <a:r>
              <a:rPr lang="en-US" dirty="0">
                <a:ea typeface="Times New Roman" panose="02020603050405020304" pitchFamily="18" charset="0"/>
              </a:rPr>
              <a:t>lusionary text</a:t>
            </a:r>
            <a:endParaRPr lang="en-US" dirty="0">
              <a:effectLst/>
              <a:ea typeface="Times New Roman" panose="02020603050405020304" pitchFamily="18" charset="0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Incorporate updated functional plans into the related General Elements </a:t>
            </a:r>
            <a:r>
              <a:rPr lang="en-US" dirty="0">
                <a:effectLst/>
                <a:ea typeface="Times New Roman" panose="02020603050405020304" pitchFamily="18" charset="0"/>
              </a:rPr>
              <a:t>(PROS Plan, Surface Water Master Plan, Sustainability Master Plan, Transportation Master Plan, etc.)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</a:rPr>
              <a:t>EIS will allow us to study options for growth </a:t>
            </a:r>
            <a:r>
              <a:rPr lang="en-US" dirty="0">
                <a:effectLst/>
                <a:ea typeface="Times New Roman" panose="02020603050405020304" pitchFamily="18" charset="0"/>
              </a:rPr>
              <a:t>in Land Use, Transportation Master Plan/Transportation Elements with EIS Consultant Services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30B9-28C9-4328-86D9-9D0D1AA3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42" y="341702"/>
            <a:ext cx="10515600" cy="1371600"/>
          </a:xfrm>
        </p:spPr>
        <p:txBody>
          <a:bodyPr>
            <a:normAutofit/>
          </a:bodyPr>
          <a:lstStyle/>
          <a:p>
            <a:r>
              <a:rPr lang="en-US" dirty="0"/>
              <a:t>Community Engagement Plan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86E23-15A4-4886-BFFF-F8E74FB4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73" y="1828799"/>
            <a:ext cx="11438627" cy="4459857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Planning staff will partner with the City Manager’s Office </a:t>
            </a:r>
            <a:r>
              <a:rPr lang="en-US" sz="1900" dirty="0">
                <a:ea typeface="Times New Roman" panose="02020603050405020304" pitchFamily="18" charset="0"/>
              </a:rPr>
              <a:t>to develop an innovative community engagement plan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400" dirty="0"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Build on engagement strategies from K2035 update </a:t>
            </a:r>
            <a:r>
              <a:rPr lang="en-US" sz="1900" dirty="0">
                <a:ea typeface="Times New Roman" panose="02020603050405020304" pitchFamily="18" charset="0"/>
              </a:rPr>
              <a:t>to create equitable and inclusive outcomes; community participation with those who have not traditionally participated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1900" dirty="0"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Use existing City outreach platforms</a:t>
            </a:r>
            <a:r>
              <a:rPr lang="en-US" sz="1900" dirty="0">
                <a:ea typeface="Times New Roman" panose="02020603050405020304" pitchFamily="18" charset="0"/>
              </a:rPr>
              <a:t>, </a:t>
            </a:r>
            <a:r>
              <a:rPr lang="en-US" sz="1900" b="1" dirty="0">
                <a:ea typeface="Times New Roman" panose="02020603050405020304" pitchFamily="18" charset="0"/>
              </a:rPr>
              <a:t>methods, and networks</a:t>
            </a:r>
            <a:r>
              <a:rPr lang="en-US" sz="1900" dirty="0">
                <a:ea typeface="Times New Roman" panose="02020603050405020304" pitchFamily="18" charset="0"/>
              </a:rPr>
              <a:t>, </a:t>
            </a:r>
            <a:r>
              <a:rPr lang="en-US" sz="1900" b="1" dirty="0">
                <a:ea typeface="Times New Roman" panose="02020603050405020304" pitchFamily="18" charset="0"/>
              </a:rPr>
              <a:t>explore other techniques: </a:t>
            </a:r>
            <a:r>
              <a:rPr lang="en-US" sz="1900" dirty="0">
                <a:ea typeface="Times New Roman" panose="02020603050405020304" pitchFamily="18" charset="0"/>
              </a:rPr>
              <a:t>in-language events, honoraria payments, and trusted messenger outreach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1900" dirty="0"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Provide a variety of in-person or virtual options: </a:t>
            </a:r>
            <a:r>
              <a:rPr lang="en-US" sz="1900" dirty="0">
                <a:ea typeface="Times New Roman" panose="02020603050405020304" pitchFamily="18" charset="0"/>
              </a:rPr>
              <a:t>workshops, open houses, town halls, focus group stakeholder meetings, surveys, project webpages, interactive portals for comments, community events, virtual City Hall lobby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400" dirty="0"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Meetings with: </a:t>
            </a:r>
            <a:r>
              <a:rPr lang="en-US" sz="1900" dirty="0">
                <a:ea typeface="Times New Roman" panose="02020603050405020304" pitchFamily="18" charset="0"/>
              </a:rPr>
              <a:t>Boards and Commissions, neighborhoods, civic organizations, special purpose districts</a:t>
            </a:r>
            <a:endParaRPr lang="en-US" sz="1900" dirty="0">
              <a:ea typeface="Times New Roman" panose="02020603050405020304" pitchFamily="18" charset="0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400" dirty="0"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Consultant Services</a:t>
            </a:r>
            <a:r>
              <a:rPr lang="en-US" sz="1900" dirty="0">
                <a:ea typeface="Times New Roman" panose="02020603050405020304" pitchFamily="18" charset="0"/>
              </a:rPr>
              <a:t>:</a:t>
            </a: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dirty="0">
                <a:ea typeface="Times New Roman" panose="02020603050405020304" pitchFamily="18" charset="0"/>
              </a:rPr>
              <a:t>design a robust community engagement strategy that is equitable and inclusive; City staff implements</a:t>
            </a:r>
            <a:endParaRPr lang="en-US" sz="1900" dirty="0">
              <a:ea typeface="Times New Roman" panose="02020603050405020304" pitchFamily="18" charset="0"/>
              <a:cs typeface="Calibri" panose="020F0502020204030204"/>
            </a:endParaRPr>
          </a:p>
          <a:p>
            <a:pPr marL="63500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900" dirty="0">
                <a:ea typeface="Times New Roman" panose="02020603050405020304" pitchFamily="18" charset="0"/>
              </a:rPr>
              <a:t>review Plan policies for consistency with the draft Roadmap; initiatives related to equity including R-5240 (Safe, Inclusive, and Welcoming) and R-5434 (Black Lives Matter)</a:t>
            </a:r>
            <a:endParaRPr lang="en-US" sz="1900" dirty="0">
              <a:ea typeface="Times New Roman" panose="02020603050405020304" pitchFamily="18" charset="0"/>
              <a:cs typeface="Calibri" panose="020F050202020403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B959-3B04-4EBF-9068-F0B236EF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57207"/>
            <a:ext cx="10058400" cy="1371600"/>
          </a:xfrm>
        </p:spPr>
        <p:txBody>
          <a:bodyPr/>
          <a:lstStyle/>
          <a:p>
            <a:r>
              <a:rPr lang="en-US" dirty="0"/>
              <a:t>Neighborhood Plans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46FC-1F62-4170-876B-3EAC73B0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06372"/>
            <a:ext cx="11076796" cy="4327009"/>
          </a:xfrm>
        </p:spPr>
        <p:txBody>
          <a:bodyPr vert="horz" lIns="0" tIns="45720" rIns="0" bIns="45720" rtlCol="0" anchor="t">
            <a:noAutofit/>
          </a:bodyPr>
          <a:lstStyle/>
          <a:p>
            <a:pPr marL="0" indent="0">
              <a:buNone/>
            </a:pPr>
            <a:r>
              <a:rPr lang="en-US" sz="1900" b="1" dirty="0"/>
              <a:t>K2044 Update Recommendations: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 dirty="0"/>
              <a:t> </a:t>
            </a:r>
            <a:r>
              <a:rPr lang="en-US" sz="1900" dirty="0"/>
              <a:t>review all neighborhood plans for consistency with equity &amp; inclusion efforts, city-wide policies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 only conduct a major update of Juanita and Kingsgate neighborhood plans in 2023   </a:t>
            </a:r>
          </a:p>
          <a:p>
            <a:pPr marL="0" indent="0">
              <a:buNone/>
            </a:pPr>
            <a:r>
              <a:rPr lang="en-US" sz="1900" b="1" dirty="0"/>
              <a:t>Long Term Recommendations: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 dirty="0"/>
              <a:t> </a:t>
            </a:r>
            <a:r>
              <a:rPr lang="en-US" sz="1900" dirty="0"/>
              <a:t>retain neighborhood plans in the Comprehensive Plan; update only with 8 yr. Comprehensive Plan update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 in between cycles, neighborhood could request special consideration for an update w/Planning Work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 in between cycles, property owners could seek community-initiated amendment requests (CARs)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 community feedback on this change will be essential (separate work program task)</a:t>
            </a:r>
          </a:p>
        </p:txBody>
      </p:sp>
    </p:spTree>
    <p:extLst>
      <p:ext uri="{BB962C8B-B14F-4D97-AF65-F5344CB8AC3E}">
        <p14:creationId xmlns:p14="http://schemas.microsoft.com/office/powerpoint/2010/main" val="384092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B959-3B04-4EBF-9068-F0B236EF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0160"/>
          </a:xfrm>
        </p:spPr>
        <p:txBody>
          <a:bodyPr/>
          <a:lstStyle/>
          <a:p>
            <a:r>
              <a:rPr lang="en-US" dirty="0"/>
              <a:t>Project Phases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BB10B39-F7F0-DEA7-D58C-815F69D86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044" y="1845734"/>
            <a:ext cx="9754319" cy="4364254"/>
          </a:xfrm>
        </p:spPr>
      </p:pic>
    </p:spTree>
    <p:extLst>
      <p:ext uri="{BB962C8B-B14F-4D97-AF65-F5344CB8AC3E}">
        <p14:creationId xmlns:p14="http://schemas.microsoft.com/office/powerpoint/2010/main" val="554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6DCA-6996-4363-9860-7919C26F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Council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F19B5-E125-4D78-8D23-6F566F5E7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Council </a:t>
            </a:r>
            <a:r>
              <a:rPr lang="en-US" sz="1800" b="1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 with the key themes</a:t>
            </a: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the K2044 process? </a:t>
            </a:r>
          </a:p>
          <a:p>
            <a:pPr marL="342900" indent="-342900">
              <a:buFont typeface="+mj-lt"/>
              <a:buAutoNum type="arabicPeriod"/>
            </a:pPr>
            <a:endParaRPr lang="en-US" sz="1800" i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there particular </a:t>
            </a:r>
            <a:r>
              <a:rPr lang="en-US" sz="1800" b="1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issues or topics </a:t>
            </a: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 Council would like to include in the Plan update?</a:t>
            </a:r>
          </a:p>
          <a:p>
            <a:pPr marL="342900" marR="0" lvl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NewsGot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expectations does the City Council have for the </a:t>
            </a:r>
            <a:r>
              <a:rPr lang="en-US" sz="1800" b="1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engagement process</a:t>
            </a:r>
            <a:r>
              <a:rPr lang="en-US" sz="1800" i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1800" dirty="0">
              <a:latin typeface="NewsGot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i="1" dirty="0">
                <a:effectLst/>
                <a:latin typeface="Tahoma"/>
                <a:ea typeface="Times New Roman" panose="02020603050405020304" pitchFamily="18" charset="0"/>
                <a:cs typeface="Calibri"/>
              </a:rPr>
              <a:t>Does Council have feedback on staff’s recommendations:</a:t>
            </a:r>
            <a:r>
              <a:rPr lang="en-US" sz="1800" i="1" dirty="0">
                <a:latin typeface="Tahoma"/>
                <a:ea typeface="Times New Roman" panose="02020603050405020304" pitchFamily="18" charset="0"/>
                <a:cs typeface="Calibri"/>
              </a:rPr>
              <a:t> </a:t>
            </a:r>
            <a:endParaRPr lang="en-US" sz="1800" dirty="0">
              <a:latin typeface="NewsGot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endParaRPr lang="en-US" b="1" i="1" dirty="0">
              <a:latin typeface="Tahoma"/>
              <a:ea typeface="Tahoma"/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1800" b="1" i="1" dirty="0">
                <a:latin typeface="Tahoma"/>
                <a:ea typeface="Tahoma"/>
                <a:cs typeface="Calibri"/>
              </a:rPr>
              <a:t>L</a:t>
            </a:r>
            <a:r>
              <a:rPr lang="en-US" sz="1800" b="1" i="1" dirty="0">
                <a:latin typeface="Tahoma"/>
                <a:cs typeface="Calibri"/>
              </a:rPr>
              <a:t>imited</a:t>
            </a:r>
            <a:r>
              <a:rPr lang="en-US" sz="1800" b="1" i="1" dirty="0">
                <a:latin typeface="Tahoma"/>
                <a:ea typeface="Tahoma"/>
                <a:cs typeface="Calibri"/>
              </a:rPr>
              <a:t> updates to neighborhood plans</a:t>
            </a:r>
            <a:r>
              <a:rPr lang="en-US" sz="1800" i="1" dirty="0">
                <a:latin typeface="Tahoma"/>
                <a:ea typeface="Tahoma"/>
                <a:cs typeface="Calibri"/>
              </a:rPr>
              <a:t>? Complete major updates for Juanita and Kingsgate neighborhood plans in 2023.</a:t>
            </a:r>
            <a:endParaRPr lang="en-US" sz="1800">
              <a:latin typeface="Tahoma"/>
              <a:ea typeface="Tahoma"/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1800" i="1" dirty="0">
                <a:latin typeface="Tahoma"/>
                <a:ea typeface="Tahoma"/>
                <a:cs typeface="Tahoma"/>
              </a:rPr>
              <a:t>Initiate</a:t>
            </a:r>
            <a:r>
              <a:rPr lang="en-US" sz="1800" i="1" dirty="0">
                <a:latin typeface="Tahoma"/>
                <a:ea typeface="Times New Roman" panose="02020603050405020304" pitchFamily="18" charset="0"/>
                <a:cs typeface="Calibri"/>
              </a:rPr>
              <a:t> community outreach to update </a:t>
            </a:r>
            <a:r>
              <a:rPr lang="en-US" sz="1800" b="1" i="1">
                <a:latin typeface="Tahoma"/>
                <a:ea typeface="Times New Roman" panose="02020603050405020304" pitchFamily="18" charset="0"/>
                <a:cs typeface="Calibri"/>
              </a:rPr>
              <a:t>neighborhood plans concurrent with the 8-year </a:t>
            </a:r>
            <a:r>
              <a:rPr lang="en-US" sz="1800" b="1" i="1" dirty="0">
                <a:latin typeface="Tahoma"/>
                <a:ea typeface="Times New Roman" panose="02020603050405020304" pitchFamily="18" charset="0"/>
                <a:cs typeface="Calibri"/>
              </a:rPr>
              <a:t>Comprehensive Plan cycle</a:t>
            </a:r>
            <a:r>
              <a:rPr lang="en-US" sz="1800" i="1" dirty="0">
                <a:latin typeface="Tahoma"/>
                <a:ea typeface="Times New Roman" panose="02020603050405020304" pitchFamily="18" charset="0"/>
                <a:cs typeface="Calibri"/>
              </a:rPr>
              <a:t>? </a:t>
            </a:r>
            <a:endParaRPr lang="en-US" sz="1800">
              <a:latin typeface="NewsGotT"/>
              <a:ea typeface="Times New Roman" panose="02020603050405020304" pitchFamily="18" charset="0"/>
              <a:cs typeface="Calibri"/>
            </a:endParaRPr>
          </a:p>
          <a:p>
            <a:pPr marL="342900" indent="-342900">
              <a:buFont typeface="Calibri Light" panose="020F0302020204030204"/>
              <a:buAutoNum type="arabicPeriod"/>
            </a:pPr>
            <a:endParaRPr lang="en-US" sz="1800" dirty="0">
              <a:effectLst/>
              <a:latin typeface="NewsGot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190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E9175A83A44D4F86CBF19640206237" ma:contentTypeVersion="13" ma:contentTypeDescription="Create a new document." ma:contentTypeScope="" ma:versionID="ede8b3cd95952ae697a9e3839f00136d">
  <xsd:schema xmlns:xsd="http://www.w3.org/2001/XMLSchema" xmlns:xs="http://www.w3.org/2001/XMLSchema" xmlns:p="http://schemas.microsoft.com/office/2006/metadata/properties" xmlns:ns1="http://schemas.microsoft.com/sharepoint/v3" xmlns:ns2="965b7261-2375-4690-b703-f60172b6421e" xmlns:ns3="876972ad-0c1c-4c35-a44a-b4179ef843ff" targetNamespace="http://schemas.microsoft.com/office/2006/metadata/properties" ma:root="true" ma:fieldsID="7341e430c91f9434274ac70e795834e9" ns1:_="" ns2:_="" ns3:_="">
    <xsd:import namespace="http://schemas.microsoft.com/sharepoint/v3"/>
    <xsd:import namespace="965b7261-2375-4690-b703-f60172b6421e"/>
    <xsd:import namespace="876972ad-0c1c-4c35-a44a-b4179ef843f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5b7261-2375-4690-b703-f60172b64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d30e0ae-3e5b-4ae4-a4ab-2321320c27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972ad-0c1c-4c35-a44a-b4179ef843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37b46fd-f9fa-4497-8f95-94dcaae7de90}" ma:internalName="TaxCatchAll" ma:showField="CatchAllData" ma:web="876972ad-0c1c-4c35-a44a-b4179ef843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876972ad-0c1c-4c35-a44a-b4179ef843ff" xsi:nil="true"/>
    <lcf76f155ced4ddcb4097134ff3c332f xmlns="965b7261-2375-4690-b703-f60172b6421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B84E03-08AC-44D7-8D03-FC27942963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CDC2B-7961-4A39-B4E0-5BAF6566EF4E}"/>
</file>

<file path=customXml/itemProps3.xml><?xml version="1.0" encoding="utf-8"?>
<ds:datastoreItem xmlns:ds="http://schemas.openxmlformats.org/officeDocument/2006/customXml" ds:itemID="{09A56644-7FDA-4E52-B832-F957209AFC2C}">
  <ds:schemaRefs>
    <ds:schemaRef ds:uri="965b7261-2375-4690-b703-f60172b6421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876972ad-0c1c-4c35-a44a-b4179ef843f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796</Words>
  <Application>Microsoft Office PowerPoint</Application>
  <PresentationFormat>Widescreen</PresentationFormat>
  <Paragraphs>96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NewsGotT</vt:lpstr>
      <vt:lpstr>Symbol</vt:lpstr>
      <vt:lpstr>Tahoma</vt:lpstr>
      <vt:lpstr>Times New Roman</vt:lpstr>
      <vt:lpstr>Retrospect</vt:lpstr>
      <vt:lpstr>2044 Comprehensive Plan Update</vt:lpstr>
      <vt:lpstr>Regulatory Requirements for Update</vt:lpstr>
      <vt:lpstr>Kirkland’s Growth Targets</vt:lpstr>
      <vt:lpstr>Local Needs-Key Themes for Update</vt:lpstr>
      <vt:lpstr>2022-2024 Update Objectives </vt:lpstr>
      <vt:lpstr>Community Engagement Plan </vt:lpstr>
      <vt:lpstr>Neighborhood Plans Discussion</vt:lpstr>
      <vt:lpstr>Project Phases</vt:lpstr>
      <vt:lpstr>Questions for Council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Mid-Biennial Budget &amp; CIP Update Study Session</dc:title>
  <dc:creator>Robby Perkins-High</dc:creator>
  <cp:lastModifiedBy>Janice Swenson</cp:lastModifiedBy>
  <cp:revision>176</cp:revision>
  <cp:lastPrinted>2022-04-19T19:48:45Z</cp:lastPrinted>
  <dcterms:created xsi:type="dcterms:W3CDTF">2021-11-01T17:38:37Z</dcterms:created>
  <dcterms:modified xsi:type="dcterms:W3CDTF">2022-04-19T19:56:34Z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0x010100F2E9175A83A44D4F86CBF19640206237</vt:lpwstr>
  </property>
</Properties>
</file>