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8" r:id="rId1"/>
  </p:sldMasterIdLst>
  <p:notesMasterIdLst>
    <p:notesMasterId r:id="rId17"/>
  </p:notesMasterIdLst>
  <p:sldIdLst>
    <p:sldId id="256" r:id="rId2"/>
    <p:sldId id="277" r:id="rId3"/>
    <p:sldId id="278" r:id="rId4"/>
    <p:sldId id="332" r:id="rId5"/>
    <p:sldId id="331" r:id="rId6"/>
    <p:sldId id="303" r:id="rId7"/>
    <p:sldId id="307" r:id="rId8"/>
    <p:sldId id="327" r:id="rId9"/>
    <p:sldId id="316" r:id="rId10"/>
    <p:sldId id="313" r:id="rId11"/>
    <p:sldId id="333" r:id="rId12"/>
    <p:sldId id="279" r:id="rId13"/>
    <p:sldId id="317" r:id="rId14"/>
    <p:sldId id="318" r:id="rId15"/>
    <p:sldId id="314" r:id="rId16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Drake" initials="LD" lastIdx="49" clrIdx="0">
    <p:extLst>
      <p:ext uri="{19B8F6BF-5375-455C-9EA6-DF929625EA0E}">
        <p15:presenceInfo xmlns:p15="http://schemas.microsoft.com/office/powerpoint/2012/main" userId="S::ldrake@kirklandwa.gov::15b08de6-7c13-4feb-9594-72cf1eef7c7f" providerId="AD"/>
      </p:ext>
    </p:extLst>
  </p:cmAuthor>
  <p:cmAuthor id="2" name="Rod Steitzer" initials="RS" lastIdx="1" clrIdx="1">
    <p:extLst>
      <p:ext uri="{19B8F6BF-5375-455C-9EA6-DF929625EA0E}">
        <p15:presenceInfo xmlns:p15="http://schemas.microsoft.com/office/powerpoint/2012/main" userId="S::rsteitzer@kirklandwa.gov::a71ae929-d407-4c81-b39f-d21c61d84b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626"/>
    <a:srgbClr val="4472C4"/>
    <a:srgbClr val="5B9BD7"/>
    <a:srgbClr val="00CC99"/>
    <a:srgbClr val="CC990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" y="1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1FA68-8333-4279-8258-884930F6E52B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91043-5E50-4B8C-A1EC-E6E598CF7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0AD0B-3AC4-4DA0-8C0A-A9BAE18747F7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6467-F718-460B-9D5F-B37F9B760B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0AD0B-3AC4-4DA0-8C0A-A9BAE18747F7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6467-F718-460B-9D5F-B37F9B760B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0AD0B-3AC4-4DA0-8C0A-A9BAE18747F7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6467-F718-460B-9D5F-B37F9B760B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0AD0B-3AC4-4DA0-8C0A-A9BAE18747F7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6467-F718-460B-9D5F-B37F9B760B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0AD0B-3AC4-4DA0-8C0A-A9BAE18747F7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6467-F718-460B-9D5F-B37F9B760B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0AD0B-3AC4-4DA0-8C0A-A9BAE18747F7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6467-F718-460B-9D5F-B37F9B760B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0AD0B-3AC4-4DA0-8C0A-A9BAE18747F7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6467-F718-460B-9D5F-B37F9B760B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0AD0B-3AC4-4DA0-8C0A-A9BAE18747F7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6467-F718-460B-9D5F-B37F9B760B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0AD0B-3AC4-4DA0-8C0A-A9BAE18747F7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6467-F718-460B-9D5F-B37F9B760B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0AD0B-3AC4-4DA0-8C0A-A9BAE18747F7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6467-F718-460B-9D5F-B37F9B760B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0AD0B-3AC4-4DA0-8C0A-A9BAE18747F7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6467-F718-460B-9D5F-B37F9B760B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9999">
              <a:schemeClr val="accent1">
                <a:lumMod val="40000"/>
                <a:lumOff val="60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0AD0B-3AC4-4DA0-8C0A-A9BAE18747F7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56467-F718-460B-9D5F-B37F9B760B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CF8A5C9-1584-4112-BE80-B196B1A600A4}"/>
              </a:ext>
            </a:extLst>
          </p:cNvPr>
          <p:cNvGrpSpPr/>
          <p:nvPr/>
        </p:nvGrpSpPr>
        <p:grpSpPr>
          <a:xfrm>
            <a:off x="850470" y="2253906"/>
            <a:ext cx="5339332" cy="2963704"/>
            <a:chOff x="7067428" y="4146858"/>
            <a:chExt cx="4524878" cy="23305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01A567-9A93-499E-A38B-9B92C9751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67428" y="4146858"/>
              <a:ext cx="4524878" cy="2322292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46D134-1367-4002-B9CD-E3BA165DA25A}"/>
                </a:ext>
              </a:extLst>
            </p:cNvPr>
            <p:cNvSpPr txBox="1"/>
            <p:nvPr/>
          </p:nvSpPr>
          <p:spPr>
            <a:xfrm>
              <a:off x="7606853" y="6162770"/>
              <a:ext cx="3446029" cy="314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Multi-modal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349" y="327061"/>
            <a:ext cx="11029445" cy="1683036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Juanita Drive</a:t>
            </a: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latin typeface="Arial" pitchFamily="34" charset="0"/>
                <a:cs typeface="Arial" pitchFamily="34" charset="0"/>
              </a:rPr>
              <a:t>Multi-modal, Intersection and Safety Improvements</a:t>
            </a: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r>
              <a:rPr lang="en-US" sz="3200" dirty="0">
                <a:latin typeface="Arial" pitchFamily="34" charset="0"/>
                <a:cs typeface="Arial" pitchFamily="34" charset="0"/>
              </a:rPr>
              <a:t>Kirkland Transportation Commission – September 23, 2020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69" y="5663953"/>
            <a:ext cx="674593" cy="67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F1F0321-FCC4-47B7-90FA-9422D5052AEA}"/>
              </a:ext>
            </a:extLst>
          </p:cNvPr>
          <p:cNvGrpSpPr/>
          <p:nvPr/>
        </p:nvGrpSpPr>
        <p:grpSpPr>
          <a:xfrm>
            <a:off x="1589911" y="5548466"/>
            <a:ext cx="4216353" cy="982473"/>
            <a:chOff x="1797268" y="5433057"/>
            <a:chExt cx="4216353" cy="982473"/>
          </a:xfrm>
        </p:grpSpPr>
        <p:sp>
          <p:nvSpPr>
            <p:cNvPr id="4" name="TextBox 3"/>
            <p:cNvSpPr txBox="1"/>
            <p:nvPr/>
          </p:nvSpPr>
          <p:spPr>
            <a:xfrm>
              <a:off x="1797268" y="6107753"/>
              <a:ext cx="42163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City Council Study Session October 6, 2020</a:t>
              </a: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97268" y="5433057"/>
              <a:ext cx="421635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Laura Drake, P.E.</a:t>
              </a:r>
            </a:p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Project Engineer</a:t>
              </a:r>
            </a:p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Public Works – Capital Improvements Program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0A04A4-1104-4495-A5F6-6B82E66E802C}"/>
              </a:ext>
            </a:extLst>
          </p:cNvPr>
          <p:cNvGrpSpPr/>
          <p:nvPr/>
        </p:nvGrpSpPr>
        <p:grpSpPr>
          <a:xfrm>
            <a:off x="7011841" y="2253906"/>
            <a:ext cx="4329689" cy="2960074"/>
            <a:chOff x="425235" y="2380495"/>
            <a:chExt cx="3345019" cy="2514594"/>
          </a:xfrm>
        </p:grpSpPr>
        <p:pic>
          <p:nvPicPr>
            <p:cNvPr id="13" name="Picture 12" descr="A path with trees on the side of a road&#10;&#10;Description automatically generated">
              <a:extLst>
                <a:ext uri="{FF2B5EF4-FFF2-40B4-BE49-F238E27FC236}">
                  <a16:creationId xmlns:a16="http://schemas.microsoft.com/office/drawing/2014/main" id="{5501A62B-62BD-46D8-94B0-6E5D04A12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235" y="2380495"/>
              <a:ext cx="3345019" cy="250876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E791FD-351B-473D-A857-BECA956DC396}"/>
                </a:ext>
              </a:extLst>
            </p:cNvPr>
            <p:cNvSpPr txBox="1"/>
            <p:nvPr/>
          </p:nvSpPr>
          <p:spPr>
            <a:xfrm>
              <a:off x="996510" y="4555194"/>
              <a:ext cx="2202469" cy="339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Safety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548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63F560-F6A3-41AB-8F65-38F46931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97" y="3541793"/>
            <a:ext cx="7537806" cy="2975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26FEA7-3AAB-4502-8BC8-913B5AA7B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72" t="5311" r="6253" b="19468"/>
          <a:stretch/>
        </p:blipFill>
        <p:spPr>
          <a:xfrm>
            <a:off x="7030263" y="1685328"/>
            <a:ext cx="4815840" cy="246888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97C6B1-3E05-48CA-93BF-C241C915066F}"/>
              </a:ext>
            </a:extLst>
          </p:cNvPr>
          <p:cNvCxnSpPr>
            <a:cxnSpLocks/>
          </p:cNvCxnSpPr>
          <p:nvPr/>
        </p:nvCxnSpPr>
        <p:spPr>
          <a:xfrm flipV="1">
            <a:off x="7151241" y="4193581"/>
            <a:ext cx="1026988" cy="1267028"/>
          </a:xfrm>
          <a:prstGeom prst="straightConnector1">
            <a:avLst/>
          </a:prstGeom>
          <a:ln w="444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D0CFB00-D5EA-4758-95EB-D9241CD81686}"/>
              </a:ext>
            </a:extLst>
          </p:cNvPr>
          <p:cNvSpPr/>
          <p:nvPr/>
        </p:nvSpPr>
        <p:spPr>
          <a:xfrm>
            <a:off x="6493781" y="5460609"/>
            <a:ext cx="1072964" cy="5500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22307D-43C3-4D3B-8197-736B6895707D}"/>
              </a:ext>
            </a:extLst>
          </p:cNvPr>
          <p:cNvSpPr txBox="1"/>
          <p:nvPr/>
        </p:nvSpPr>
        <p:spPr>
          <a:xfrm>
            <a:off x="475487" y="1385740"/>
            <a:ext cx="6513553" cy="31953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/>
              <a:t>NE 132</a:t>
            </a:r>
            <a:r>
              <a:rPr lang="en-US" sz="2400" b="1" baseline="30000" dirty="0"/>
              <a:t>nd</a:t>
            </a:r>
            <a:r>
              <a:rPr lang="en-US" sz="2400" b="1" dirty="0"/>
              <a:t> Street – 72</a:t>
            </a:r>
            <a:r>
              <a:rPr lang="en-US" sz="2400" b="1" baseline="30000" dirty="0"/>
              <a:t>nd</a:t>
            </a:r>
            <a:r>
              <a:rPr lang="en-US" sz="2400" b="1" dirty="0"/>
              <a:t> Ave NE to Juanita Dr NE</a:t>
            </a:r>
          </a:p>
          <a:p>
            <a:endParaRPr lang="en-US" sz="24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Nonmotorized Connectivity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Preliminary Engineering Only, Evaluating 3 Options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567DB2-36BC-4C66-8A47-FDDD9BD6F56B}"/>
              </a:ext>
            </a:extLst>
          </p:cNvPr>
          <p:cNvSpPr txBox="1">
            <a:spLocks/>
          </p:cNvSpPr>
          <p:nvPr/>
        </p:nvSpPr>
        <p:spPr>
          <a:xfrm>
            <a:off x="612648" y="329184"/>
            <a:ext cx="5107913" cy="804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dirty="0"/>
              <a:t>Design Update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48DF19-8A11-47ED-AA18-6C248197E4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44" t="80865" r="2630" b="7351"/>
          <a:stretch/>
        </p:blipFill>
        <p:spPr>
          <a:xfrm>
            <a:off x="6354040" y="2913143"/>
            <a:ext cx="635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43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F5C8756-E66D-4F97-8677-C4CB451C7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752" y="1456737"/>
            <a:ext cx="4673762" cy="47300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ACD346-F876-4B34-8E16-CE8E604B8F35}"/>
              </a:ext>
            </a:extLst>
          </p:cNvPr>
          <p:cNvSpPr txBox="1"/>
          <p:nvPr/>
        </p:nvSpPr>
        <p:spPr>
          <a:xfrm>
            <a:off x="475487" y="1691640"/>
            <a:ext cx="5895388" cy="2895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/>
              <a:t>Tree Removal and Right-Of-Way Acquisition</a:t>
            </a:r>
          </a:p>
          <a:p>
            <a:endParaRPr lang="en-US" sz="2400" u="sng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9E6DE89-92A2-49D5-B258-F909C74BEF2D}"/>
              </a:ext>
            </a:extLst>
          </p:cNvPr>
          <p:cNvSpPr txBox="1">
            <a:spLocks/>
          </p:cNvSpPr>
          <p:nvPr/>
        </p:nvSpPr>
        <p:spPr>
          <a:xfrm>
            <a:off x="612648" y="329184"/>
            <a:ext cx="5801307" cy="804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dirty="0"/>
              <a:t>Design Considerations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2D3047-B2C1-424D-A6F9-172D8D4FE0A8}"/>
              </a:ext>
            </a:extLst>
          </p:cNvPr>
          <p:cNvGrpSpPr/>
          <p:nvPr/>
        </p:nvGrpSpPr>
        <p:grpSpPr>
          <a:xfrm>
            <a:off x="475487" y="2587541"/>
            <a:ext cx="6390947" cy="3593317"/>
            <a:chOff x="3136899" y="2831334"/>
            <a:chExt cx="6390947" cy="35933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AB3D41-D4B7-477C-BF53-B02F5BDC4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594" t="15414"/>
            <a:stretch/>
          </p:blipFill>
          <p:spPr>
            <a:xfrm>
              <a:off x="3136899" y="2831334"/>
              <a:ext cx="6390947" cy="3593317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44C01DD-86B1-4E0E-90F9-F222E6836910}"/>
                </a:ext>
              </a:extLst>
            </p:cNvPr>
            <p:cNvGrpSpPr/>
            <p:nvPr/>
          </p:nvGrpSpPr>
          <p:grpSpPr>
            <a:xfrm>
              <a:off x="4235916" y="3059668"/>
              <a:ext cx="5277180" cy="3275413"/>
              <a:chOff x="4235916" y="3059668"/>
              <a:chExt cx="5277180" cy="32754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1A79128-8CA3-4FBC-8AE5-92E33B0A1071}"/>
                  </a:ext>
                </a:extLst>
              </p:cNvPr>
              <p:cNvSpPr txBox="1"/>
              <p:nvPr/>
            </p:nvSpPr>
            <p:spPr>
              <a:xfrm>
                <a:off x="4235916" y="5166360"/>
                <a:ext cx="1479479" cy="92333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Proposed Right-Of-Way Acquisition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A792485-414F-41C7-91E3-1C5D80C866D5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V="1">
                <a:off x="5715395" y="5244029"/>
                <a:ext cx="1115063" cy="383996"/>
              </a:xfrm>
              <a:prstGeom prst="straightConnector1">
                <a:avLst/>
              </a:prstGeom>
              <a:ln w="25400"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A9C24F-C563-424C-AC49-199366DBBC24}"/>
                  </a:ext>
                </a:extLst>
              </p:cNvPr>
              <p:cNvSpPr txBox="1"/>
              <p:nvPr/>
            </p:nvSpPr>
            <p:spPr>
              <a:xfrm>
                <a:off x="7769686" y="3859435"/>
                <a:ext cx="174341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Juanita Drive NE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044CB70-1CE3-4615-A6FF-88E932C4EDAC}"/>
                  </a:ext>
                </a:extLst>
              </p:cNvPr>
              <p:cNvSpPr txBox="1"/>
              <p:nvPr/>
            </p:nvSpPr>
            <p:spPr>
              <a:xfrm>
                <a:off x="5190747" y="3059668"/>
                <a:ext cx="1639711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Tree Removals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7DFA5369-6485-4F22-A4A1-20E54045F22A}"/>
                  </a:ext>
                </a:extLst>
              </p:cNvPr>
              <p:cNvCxnSpPr>
                <a:cxnSpLocks/>
                <a:stCxn id="25" idx="2"/>
              </p:cNvCxnSpPr>
              <p:nvPr/>
            </p:nvCxnSpPr>
            <p:spPr>
              <a:xfrm flipH="1">
                <a:off x="5530467" y="3429000"/>
                <a:ext cx="480136" cy="1386734"/>
              </a:xfrm>
              <a:prstGeom prst="straightConnector1">
                <a:avLst/>
              </a:prstGeom>
              <a:ln w="25400"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2A64533-8201-486B-B0E4-A0F3490A26AE}"/>
                  </a:ext>
                </a:extLst>
              </p:cNvPr>
              <p:cNvSpPr txBox="1"/>
              <p:nvPr/>
            </p:nvSpPr>
            <p:spPr>
              <a:xfrm rot="17925706">
                <a:off x="6836508" y="5477547"/>
                <a:ext cx="106873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NE 120</a:t>
                </a:r>
                <a:r>
                  <a:rPr lang="en-US" b="1" baseline="30000" dirty="0"/>
                  <a:t>th</a:t>
                </a:r>
                <a:r>
                  <a:rPr lang="en-US" b="1" dirty="0"/>
                  <a:t> Street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2972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D0045-FDCC-44B4-B840-55E879C51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82958"/>
            <a:ext cx="10972800" cy="1143000"/>
          </a:xfrm>
        </p:spPr>
        <p:txBody>
          <a:bodyPr/>
          <a:lstStyle/>
          <a:p>
            <a:r>
              <a:rPr lang="en-US" dirty="0"/>
              <a:t>Funding and Expected Expenses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612657A-05B4-456C-B82E-981CA7D58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255089"/>
              </p:ext>
            </p:extLst>
          </p:nvPr>
        </p:nvGraphicFramePr>
        <p:xfrm>
          <a:off x="1178613" y="2341180"/>
          <a:ext cx="4147565" cy="31925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0747">
                  <a:extLst>
                    <a:ext uri="{9D8B030D-6E8A-4147-A177-3AD203B41FA5}">
                      <a16:colId xmlns:a16="http://schemas.microsoft.com/office/drawing/2014/main" val="565294231"/>
                    </a:ext>
                  </a:extLst>
                </a:gridCol>
                <a:gridCol w="1646818">
                  <a:extLst>
                    <a:ext uri="{9D8B030D-6E8A-4147-A177-3AD203B41FA5}">
                      <a16:colId xmlns:a16="http://schemas.microsoft.com/office/drawing/2014/main" val="1251753151"/>
                    </a:ext>
                  </a:extLst>
                </a:gridCol>
              </a:tblGrid>
              <a:tr h="4560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Project 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285647"/>
                  </a:ext>
                </a:extLst>
              </a:tr>
              <a:tr h="4560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Grant Funds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$   1,400,000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431191"/>
                  </a:ext>
                </a:extLst>
              </a:tr>
              <a:tr h="4560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Local Funds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$   1,836,000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2029670"/>
                  </a:ext>
                </a:extLst>
              </a:tr>
              <a:tr h="4560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Debt Funds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$   4,755,200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147467"/>
                  </a:ext>
                </a:extLst>
              </a:tr>
              <a:tr h="4560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 Total Funds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  $   7,991,200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221447"/>
                  </a:ext>
                </a:extLst>
              </a:tr>
              <a:tr h="4560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>
                          <a:effectLst/>
                        </a:rPr>
                        <a:t> Proposed CIP Update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>
                          <a:effectLst/>
                        </a:rPr>
                        <a:t>  $   1,957,000 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187040"/>
                  </a:ext>
                </a:extLst>
              </a:tr>
              <a:tr h="4560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>
                          <a:effectLst/>
                        </a:rPr>
                        <a:t> Proposed Total Funds</a:t>
                      </a:r>
                      <a:endParaRPr lang="en-US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>
                          <a:effectLst/>
                        </a:rPr>
                        <a:t>  $   9,948,200 </a:t>
                      </a:r>
                      <a:endParaRPr lang="en-US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836597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B30DA59-33CF-4FDA-B1A4-64AB8BA34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851301"/>
              </p:ext>
            </p:extLst>
          </p:nvPr>
        </p:nvGraphicFramePr>
        <p:xfrm>
          <a:off x="6051331" y="3728547"/>
          <a:ext cx="4411718" cy="1805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0788">
                  <a:extLst>
                    <a:ext uri="{9D8B030D-6E8A-4147-A177-3AD203B41FA5}">
                      <a16:colId xmlns:a16="http://schemas.microsoft.com/office/drawing/2014/main" val="2467665512"/>
                    </a:ext>
                  </a:extLst>
                </a:gridCol>
                <a:gridCol w="1610930">
                  <a:extLst>
                    <a:ext uri="{9D8B030D-6E8A-4147-A177-3AD203B41FA5}">
                      <a16:colId xmlns:a16="http://schemas.microsoft.com/office/drawing/2014/main" val="72351364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Project 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086399"/>
                  </a:ext>
                </a:extLst>
              </a:tr>
              <a:tr h="46508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Soft Costs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$   3,982,200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0969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Construction Costs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$   5,955,000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29799"/>
                  </a:ext>
                </a:extLst>
              </a:tr>
              <a:tr h="42566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effectLst/>
                        </a:rPr>
                        <a:t> Total Expected Expenses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effectLst/>
                        </a:rPr>
                        <a:t>  $   9,937,200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020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9988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AB1F77-57FC-4573-B98A-8E3132DD3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27" r="15502" b="12242"/>
          <a:stretch/>
        </p:blipFill>
        <p:spPr>
          <a:xfrm>
            <a:off x="1055803" y="2582944"/>
            <a:ext cx="9916998" cy="1944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4D0045-FDCC-44B4-B840-55E879C51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1187632"/>
            <a:ext cx="10972800" cy="1143000"/>
          </a:xfrm>
        </p:spPr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46EC7-0592-45CD-824E-ABFD0B96B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FCCE72-FB96-4E03-8DFC-6F8A1DF3714F}"/>
              </a:ext>
            </a:extLst>
          </p:cNvPr>
          <p:cNvGrpSpPr/>
          <p:nvPr/>
        </p:nvGrpSpPr>
        <p:grpSpPr>
          <a:xfrm>
            <a:off x="4344664" y="3259201"/>
            <a:ext cx="2151007" cy="367549"/>
            <a:chOff x="4222116" y="4425890"/>
            <a:chExt cx="2151007" cy="367549"/>
          </a:xfrm>
        </p:grpSpPr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B68FCA64-14AC-4A74-8F23-CECAE48E4353}"/>
                </a:ext>
              </a:extLst>
            </p:cNvPr>
            <p:cNvSpPr/>
            <p:nvPr/>
          </p:nvSpPr>
          <p:spPr>
            <a:xfrm>
              <a:off x="6002634" y="4430832"/>
              <a:ext cx="370489" cy="362607"/>
            </a:xfrm>
            <a:prstGeom prst="star5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2ED14633-9559-44C0-99C0-733552514E0F}"/>
                </a:ext>
              </a:extLst>
            </p:cNvPr>
            <p:cNvSpPr/>
            <p:nvPr/>
          </p:nvSpPr>
          <p:spPr>
            <a:xfrm>
              <a:off x="4222116" y="4425890"/>
              <a:ext cx="370489" cy="362607"/>
            </a:xfrm>
            <a:prstGeom prst="star5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B874DDD-A337-4B85-A9FD-852D24F0D24D}"/>
              </a:ext>
            </a:extLst>
          </p:cNvPr>
          <p:cNvSpPr/>
          <p:nvPr/>
        </p:nvSpPr>
        <p:spPr>
          <a:xfrm>
            <a:off x="2017336" y="4892271"/>
            <a:ext cx="279174" cy="273235"/>
          </a:xfrm>
          <a:prstGeom prst="star5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60B8C-E9C4-44B3-BD87-190AD58A2AE2}"/>
              </a:ext>
            </a:extLst>
          </p:cNvPr>
          <p:cNvSpPr txBox="1">
            <a:spLocks/>
          </p:cNvSpPr>
          <p:nvPr/>
        </p:nvSpPr>
        <p:spPr>
          <a:xfrm>
            <a:off x="2296510" y="4906008"/>
            <a:ext cx="4285593" cy="1127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City Council Meeting</a:t>
            </a:r>
          </a:p>
          <a:p>
            <a:pPr marL="0" indent="0">
              <a:buNone/>
            </a:pPr>
            <a:r>
              <a:rPr lang="en-US" dirty="0"/>
              <a:t>Design</a:t>
            </a:r>
          </a:p>
          <a:p>
            <a:pPr marL="0" indent="0">
              <a:buNone/>
            </a:pPr>
            <a:r>
              <a:rPr lang="en-US" dirty="0"/>
              <a:t>Construction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59A47E-D879-43F9-B022-BB24DF8F8CAF}"/>
              </a:ext>
            </a:extLst>
          </p:cNvPr>
          <p:cNvSpPr/>
          <p:nvPr/>
        </p:nvSpPr>
        <p:spPr>
          <a:xfrm>
            <a:off x="2057942" y="5304444"/>
            <a:ext cx="197962" cy="197962"/>
          </a:xfrm>
          <a:prstGeom prst="rect">
            <a:avLst/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C568E-0089-4703-A8BC-C44FAF8B3C5F}"/>
              </a:ext>
            </a:extLst>
          </p:cNvPr>
          <p:cNvSpPr/>
          <p:nvPr/>
        </p:nvSpPr>
        <p:spPr>
          <a:xfrm>
            <a:off x="2057942" y="5634419"/>
            <a:ext cx="197962" cy="197962"/>
          </a:xfrm>
          <a:prstGeom prst="rect">
            <a:avLst/>
          </a:prstGeom>
          <a:pattFill prst="horzBrick">
            <a:fgClr>
              <a:srgbClr val="EC7626"/>
            </a:fgClr>
            <a:bgClr>
              <a:schemeClr val="bg1"/>
            </a:bgClr>
          </a:pattFill>
          <a:ln>
            <a:solidFill>
              <a:srgbClr val="EC7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37C62-7C3A-41BA-8F3D-08390AC3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33" y="524405"/>
            <a:ext cx="10972800" cy="1143000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35C4A-CC8A-4131-8FDF-31E3E4D43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7085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Progress Design to 60%, 90%, and Bid Ready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Return to Council for Award of Contract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Continuous Outreach Efforts</a:t>
            </a:r>
          </a:p>
        </p:txBody>
      </p:sp>
    </p:spTree>
    <p:extLst>
      <p:ext uri="{BB962C8B-B14F-4D97-AF65-F5344CB8AC3E}">
        <p14:creationId xmlns:p14="http://schemas.microsoft.com/office/powerpoint/2010/main" val="774308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09E40-8D1F-4C8D-8EF1-FC65C15F6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Content Placeholder 4" descr="A person riding on the back of a car going down the road&#10;&#10;Description automatically generated">
            <a:extLst>
              <a:ext uri="{FF2B5EF4-FFF2-40B4-BE49-F238E27FC236}">
                <a16:creationId xmlns:a16="http://schemas.microsoft.com/office/drawing/2014/main" id="{78BA27FB-225E-4BB0-97AB-C0D37FA35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28" y="1417638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61902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8D97-AAE3-4CA4-854C-AF0B7C406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5118"/>
            <a:ext cx="10972800" cy="1143000"/>
          </a:xfrm>
        </p:spPr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D9CF9-D757-4B46-8F57-12BA1CE4A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8380" y="1448118"/>
            <a:ext cx="7635240" cy="40684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Project Background </a:t>
            </a:r>
          </a:p>
          <a:p>
            <a:pPr>
              <a:lnSpc>
                <a:spcPct val="150000"/>
              </a:lnSpc>
            </a:pPr>
            <a:r>
              <a:rPr lang="en-US" dirty="0"/>
              <a:t>Design Update and Opportunities</a:t>
            </a:r>
          </a:p>
          <a:p>
            <a:pPr>
              <a:lnSpc>
                <a:spcPct val="150000"/>
              </a:lnSpc>
            </a:pPr>
            <a:r>
              <a:rPr lang="en-US" dirty="0"/>
              <a:t>Funding and Timeline Update</a:t>
            </a:r>
          </a:p>
          <a:p>
            <a:pPr>
              <a:lnSpc>
                <a:spcPct val="150000"/>
              </a:lnSpc>
            </a:pPr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637083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0EE4-3A06-49EF-804F-AFAAA6969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29486"/>
            <a:ext cx="5107913" cy="804689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/>
              <a:t>Project 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6B541-9069-4802-82A2-6C40414A7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58" y="1304038"/>
            <a:ext cx="6434101" cy="502574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The Juanita Corridor Study was adopted in 2014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US" sz="2000" dirty="0"/>
              <a:t>Addresses service needs in the annexation area</a:t>
            </a:r>
          </a:p>
          <a:p>
            <a:pPr marL="12573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coordination with agency partners such as Kenmore extensive investments their segment of the Juanita Dr. Corridor</a:t>
            </a:r>
          </a:p>
          <a:p>
            <a:pPr marL="1087438" lvl="1" indent="-173038">
              <a:spcBef>
                <a:spcPts val="0"/>
              </a:spcBef>
              <a:buNone/>
            </a:pP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US" sz="2000" dirty="0"/>
              <a:t>The project recommendations focused on:</a:t>
            </a:r>
          </a:p>
          <a:p>
            <a:pPr marL="12573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Safety improvements for all modes</a:t>
            </a:r>
            <a:endParaRPr lang="en-US" sz="2000" dirty="0">
              <a:highlight>
                <a:srgbClr val="FFFF00"/>
              </a:highlight>
            </a:endParaRPr>
          </a:p>
          <a:p>
            <a:pPr marL="12573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Ped/bike facility needs</a:t>
            </a:r>
          </a:p>
          <a:p>
            <a:pPr marL="12573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Drainage deficiencies</a:t>
            </a:r>
          </a:p>
          <a:p>
            <a:pPr marL="274320" lvl="1" indent="0">
              <a:spcBef>
                <a:spcPts val="0"/>
              </a:spcBef>
              <a:buNone/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Study identified 33 project sites at a total cost of $19.3M [2014 dollars]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3ED8DB-1110-4722-8581-F4F163B7B42A}"/>
              </a:ext>
            </a:extLst>
          </p:cNvPr>
          <p:cNvGrpSpPr/>
          <p:nvPr/>
        </p:nvGrpSpPr>
        <p:grpSpPr>
          <a:xfrm>
            <a:off x="6868159" y="303081"/>
            <a:ext cx="4855987" cy="6251837"/>
            <a:chOff x="6868159" y="303081"/>
            <a:chExt cx="4855987" cy="62518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0F38FC-DADF-4725-AFD2-6B0977A87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8159" y="303081"/>
              <a:ext cx="4855987" cy="6251837"/>
            </a:xfrm>
            <a:prstGeom prst="rect">
              <a:avLst/>
            </a:prstGeom>
            <a:effectLst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C2C70F-95FE-4D3F-A301-BEA3424F6767}"/>
                </a:ext>
              </a:extLst>
            </p:cNvPr>
            <p:cNvSpPr txBox="1"/>
            <p:nvPr/>
          </p:nvSpPr>
          <p:spPr>
            <a:xfrm>
              <a:off x="9166927" y="463531"/>
              <a:ext cx="2218568" cy="9541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</a:rPr>
                <a:t>Juanita Drive Area Map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A5649E5-B08C-4C5D-81C5-72DC0D179B61}"/>
              </a:ext>
            </a:extLst>
          </p:cNvPr>
          <p:cNvSpPr/>
          <p:nvPr/>
        </p:nvSpPr>
        <p:spPr>
          <a:xfrm>
            <a:off x="8034291" y="4429957"/>
            <a:ext cx="97655" cy="8877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4C5F01-7E2F-499D-B026-DE9A39CAB6C9}"/>
              </a:ext>
            </a:extLst>
          </p:cNvPr>
          <p:cNvSpPr txBox="1"/>
          <p:nvPr/>
        </p:nvSpPr>
        <p:spPr>
          <a:xfrm>
            <a:off x="7511626" y="4320404"/>
            <a:ext cx="630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FS 25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0BFAB45-F44E-496F-9117-7D85FDDB285A}"/>
              </a:ext>
            </a:extLst>
          </p:cNvPr>
          <p:cNvSpPr/>
          <p:nvPr/>
        </p:nvSpPr>
        <p:spPr>
          <a:xfrm>
            <a:off x="8147400" y="2769833"/>
            <a:ext cx="271613" cy="2396971"/>
          </a:xfrm>
          <a:custGeom>
            <a:avLst/>
            <a:gdLst>
              <a:gd name="connsiteX0" fmla="*/ 153221 w 271613"/>
              <a:gd name="connsiteY0" fmla="*/ 0 h 2396971"/>
              <a:gd name="connsiteX1" fmla="*/ 135466 w 271613"/>
              <a:gd name="connsiteY1" fmla="*/ 177553 h 2396971"/>
              <a:gd name="connsiteX2" fmla="*/ 188732 w 271613"/>
              <a:gd name="connsiteY2" fmla="*/ 399495 h 2396971"/>
              <a:gd name="connsiteX3" fmla="*/ 268631 w 271613"/>
              <a:gd name="connsiteY3" fmla="*/ 568171 h 2396971"/>
              <a:gd name="connsiteX4" fmla="*/ 233120 w 271613"/>
              <a:gd name="connsiteY4" fmla="*/ 692458 h 2396971"/>
              <a:gd name="connsiteX5" fmla="*/ 37812 w 271613"/>
              <a:gd name="connsiteY5" fmla="*/ 1109709 h 2396971"/>
              <a:gd name="connsiteX6" fmla="*/ 2301 w 271613"/>
              <a:gd name="connsiteY6" fmla="*/ 1269507 h 2396971"/>
              <a:gd name="connsiteX7" fmla="*/ 11179 w 271613"/>
              <a:gd name="connsiteY7" fmla="*/ 1535837 h 2396971"/>
              <a:gd name="connsiteX8" fmla="*/ 73322 w 271613"/>
              <a:gd name="connsiteY8" fmla="*/ 1677880 h 2396971"/>
              <a:gd name="connsiteX9" fmla="*/ 153221 w 271613"/>
              <a:gd name="connsiteY9" fmla="*/ 1837678 h 2396971"/>
              <a:gd name="connsiteX10" fmla="*/ 126588 w 271613"/>
              <a:gd name="connsiteY10" fmla="*/ 2059619 h 2396971"/>
              <a:gd name="connsiteX11" fmla="*/ 99955 w 271613"/>
              <a:gd name="connsiteY11" fmla="*/ 2175029 h 2396971"/>
              <a:gd name="connsiteX12" fmla="*/ 99955 w 271613"/>
              <a:gd name="connsiteY12" fmla="*/ 2396971 h 239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613" h="2396971">
                <a:moveTo>
                  <a:pt x="153221" y="0"/>
                </a:moveTo>
                <a:cubicBezTo>
                  <a:pt x="141384" y="55485"/>
                  <a:pt x="129547" y="110971"/>
                  <a:pt x="135466" y="177553"/>
                </a:cubicBezTo>
                <a:cubicBezTo>
                  <a:pt x="141384" y="244136"/>
                  <a:pt x="166538" y="334392"/>
                  <a:pt x="188732" y="399495"/>
                </a:cubicBezTo>
                <a:cubicBezTo>
                  <a:pt x="210926" y="464598"/>
                  <a:pt x="261233" y="519344"/>
                  <a:pt x="268631" y="568171"/>
                </a:cubicBezTo>
                <a:cubicBezTo>
                  <a:pt x="276029" y="616998"/>
                  <a:pt x="271590" y="602202"/>
                  <a:pt x="233120" y="692458"/>
                </a:cubicBezTo>
                <a:cubicBezTo>
                  <a:pt x="194650" y="782714"/>
                  <a:pt x="76282" y="1013534"/>
                  <a:pt x="37812" y="1109709"/>
                </a:cubicBezTo>
                <a:cubicBezTo>
                  <a:pt x="-658" y="1205884"/>
                  <a:pt x="6740" y="1198486"/>
                  <a:pt x="2301" y="1269507"/>
                </a:cubicBezTo>
                <a:cubicBezTo>
                  <a:pt x="-2138" y="1340528"/>
                  <a:pt x="-658" y="1467775"/>
                  <a:pt x="11179" y="1535837"/>
                </a:cubicBezTo>
                <a:cubicBezTo>
                  <a:pt x="23016" y="1603899"/>
                  <a:pt x="49648" y="1627573"/>
                  <a:pt x="73322" y="1677880"/>
                </a:cubicBezTo>
                <a:cubicBezTo>
                  <a:pt x="96996" y="1728187"/>
                  <a:pt x="144343" y="1774055"/>
                  <a:pt x="153221" y="1837678"/>
                </a:cubicBezTo>
                <a:cubicBezTo>
                  <a:pt x="162099" y="1901301"/>
                  <a:pt x="135466" y="2003394"/>
                  <a:pt x="126588" y="2059619"/>
                </a:cubicBezTo>
                <a:cubicBezTo>
                  <a:pt x="117710" y="2115844"/>
                  <a:pt x="104394" y="2118804"/>
                  <a:pt x="99955" y="2175029"/>
                </a:cubicBezTo>
                <a:cubicBezTo>
                  <a:pt x="95516" y="2231254"/>
                  <a:pt x="97735" y="2314112"/>
                  <a:pt x="99955" y="2396971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FF4987-C845-467F-AB6D-6F81CBEF2FC0}"/>
              </a:ext>
            </a:extLst>
          </p:cNvPr>
          <p:cNvSpPr/>
          <p:nvPr/>
        </p:nvSpPr>
        <p:spPr>
          <a:xfrm>
            <a:off x="8380270" y="5646198"/>
            <a:ext cx="115660" cy="1065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6A0258-BD35-4AA0-A723-9C630269DA5F}"/>
              </a:ext>
            </a:extLst>
          </p:cNvPr>
          <p:cNvCxnSpPr/>
          <p:nvPr/>
        </p:nvCxnSpPr>
        <p:spPr>
          <a:xfrm flipH="1">
            <a:off x="7954392" y="2769833"/>
            <a:ext cx="46462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306CF9-20A9-4D91-AD57-3A4FD5D54686}"/>
              </a:ext>
            </a:extLst>
          </p:cNvPr>
          <p:cNvCxnSpPr/>
          <p:nvPr/>
        </p:nvCxnSpPr>
        <p:spPr>
          <a:xfrm flipH="1">
            <a:off x="8031309" y="5166804"/>
            <a:ext cx="46462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D9DDFA5-F5AA-48B6-8223-21080E8479A9}"/>
              </a:ext>
            </a:extLst>
          </p:cNvPr>
          <p:cNvSpPr txBox="1"/>
          <p:nvPr/>
        </p:nvSpPr>
        <p:spPr>
          <a:xfrm>
            <a:off x="6812123" y="2600556"/>
            <a:ext cx="1162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North Limit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55028-033D-433E-AAC4-3A632F545016}"/>
              </a:ext>
            </a:extLst>
          </p:cNvPr>
          <p:cNvSpPr txBox="1"/>
          <p:nvPr/>
        </p:nvSpPr>
        <p:spPr>
          <a:xfrm>
            <a:off x="7323828" y="5488126"/>
            <a:ext cx="126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Additional intersection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DEE8AF-1ABD-44D7-92BF-D82D9553E10E}"/>
              </a:ext>
            </a:extLst>
          </p:cNvPr>
          <p:cNvSpPr txBox="1"/>
          <p:nvPr/>
        </p:nvSpPr>
        <p:spPr>
          <a:xfrm>
            <a:off x="6908196" y="4997527"/>
            <a:ext cx="1162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South Limit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6A04BA8-BA0D-4E29-AC90-205B1E545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44" t="80865" r="2630" b="7351"/>
          <a:stretch/>
        </p:blipFill>
        <p:spPr>
          <a:xfrm>
            <a:off x="10923538" y="5771857"/>
            <a:ext cx="635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66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0EE4-3A06-49EF-804F-AFAAA6969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29486"/>
            <a:ext cx="5107913" cy="804689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/>
              <a:t>Project 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6B541-9069-4802-82A2-6C40414A7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58" y="1304038"/>
            <a:ext cx="6551119" cy="502574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3 CIP projects were created to complete 19 sites: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US" sz="2000" dirty="0"/>
              <a:t>Quick Wins accepted by Council June 2019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11 project sites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$1.96M, including $1.35M federal safety grant</a:t>
            </a:r>
          </a:p>
          <a:p>
            <a:pPr lvl="1">
              <a:spcBef>
                <a:spcPts val="0"/>
              </a:spcBef>
            </a:pP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US" sz="2000" dirty="0"/>
              <a:t>Intersections &amp; Safety (STC 089) and Multimodal (NMC 09010) </a:t>
            </a:r>
            <a:r>
              <a:rPr lang="en-US" sz="2000" dirty="0">
                <a:solidFill>
                  <a:srgbClr val="0070C0"/>
                </a:solidFill>
              </a:rPr>
              <a:t>[this update]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7 project sites (between NE 112</a:t>
            </a:r>
            <a:r>
              <a:rPr lang="en-US" sz="2000" baseline="30000" dirty="0"/>
              <a:t>th</a:t>
            </a:r>
            <a:r>
              <a:rPr lang="en-US" sz="2000" dirty="0"/>
              <a:t> Street and NE 132</a:t>
            </a:r>
            <a:r>
              <a:rPr lang="en-US" sz="2000" baseline="30000" dirty="0"/>
              <a:t>nd</a:t>
            </a:r>
            <a:r>
              <a:rPr lang="en-US" sz="2000" dirty="0"/>
              <a:t> Streets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3ED8DB-1110-4722-8581-F4F163B7B42A}"/>
              </a:ext>
            </a:extLst>
          </p:cNvPr>
          <p:cNvGrpSpPr/>
          <p:nvPr/>
        </p:nvGrpSpPr>
        <p:grpSpPr>
          <a:xfrm>
            <a:off x="6868159" y="303081"/>
            <a:ext cx="4855987" cy="6251837"/>
            <a:chOff x="6868159" y="303081"/>
            <a:chExt cx="4855987" cy="62518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0F38FC-DADF-4725-AFD2-6B0977A87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8159" y="303081"/>
              <a:ext cx="4855987" cy="6251837"/>
            </a:xfrm>
            <a:prstGeom prst="rect">
              <a:avLst/>
            </a:prstGeom>
            <a:effectLst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C2C70F-95FE-4D3F-A301-BEA3424F6767}"/>
                </a:ext>
              </a:extLst>
            </p:cNvPr>
            <p:cNvSpPr txBox="1"/>
            <p:nvPr/>
          </p:nvSpPr>
          <p:spPr>
            <a:xfrm>
              <a:off x="9166927" y="463531"/>
              <a:ext cx="2218568" cy="9541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</a:rPr>
                <a:t>Juanita Drive Area Map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A5649E5-B08C-4C5D-81C5-72DC0D179B61}"/>
              </a:ext>
            </a:extLst>
          </p:cNvPr>
          <p:cNvSpPr/>
          <p:nvPr/>
        </p:nvSpPr>
        <p:spPr>
          <a:xfrm>
            <a:off x="8034291" y="4429957"/>
            <a:ext cx="97655" cy="8877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4C5F01-7E2F-499D-B026-DE9A39CAB6C9}"/>
              </a:ext>
            </a:extLst>
          </p:cNvPr>
          <p:cNvSpPr txBox="1"/>
          <p:nvPr/>
        </p:nvSpPr>
        <p:spPr>
          <a:xfrm>
            <a:off x="7511626" y="4320404"/>
            <a:ext cx="630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FS 25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0BFAB45-F44E-496F-9117-7D85FDDB285A}"/>
              </a:ext>
            </a:extLst>
          </p:cNvPr>
          <p:cNvSpPr/>
          <p:nvPr/>
        </p:nvSpPr>
        <p:spPr>
          <a:xfrm>
            <a:off x="8147400" y="2769833"/>
            <a:ext cx="271613" cy="2396971"/>
          </a:xfrm>
          <a:custGeom>
            <a:avLst/>
            <a:gdLst>
              <a:gd name="connsiteX0" fmla="*/ 153221 w 271613"/>
              <a:gd name="connsiteY0" fmla="*/ 0 h 2396971"/>
              <a:gd name="connsiteX1" fmla="*/ 135466 w 271613"/>
              <a:gd name="connsiteY1" fmla="*/ 177553 h 2396971"/>
              <a:gd name="connsiteX2" fmla="*/ 188732 w 271613"/>
              <a:gd name="connsiteY2" fmla="*/ 399495 h 2396971"/>
              <a:gd name="connsiteX3" fmla="*/ 268631 w 271613"/>
              <a:gd name="connsiteY3" fmla="*/ 568171 h 2396971"/>
              <a:gd name="connsiteX4" fmla="*/ 233120 w 271613"/>
              <a:gd name="connsiteY4" fmla="*/ 692458 h 2396971"/>
              <a:gd name="connsiteX5" fmla="*/ 37812 w 271613"/>
              <a:gd name="connsiteY5" fmla="*/ 1109709 h 2396971"/>
              <a:gd name="connsiteX6" fmla="*/ 2301 w 271613"/>
              <a:gd name="connsiteY6" fmla="*/ 1269507 h 2396971"/>
              <a:gd name="connsiteX7" fmla="*/ 11179 w 271613"/>
              <a:gd name="connsiteY7" fmla="*/ 1535837 h 2396971"/>
              <a:gd name="connsiteX8" fmla="*/ 73322 w 271613"/>
              <a:gd name="connsiteY8" fmla="*/ 1677880 h 2396971"/>
              <a:gd name="connsiteX9" fmla="*/ 153221 w 271613"/>
              <a:gd name="connsiteY9" fmla="*/ 1837678 h 2396971"/>
              <a:gd name="connsiteX10" fmla="*/ 126588 w 271613"/>
              <a:gd name="connsiteY10" fmla="*/ 2059619 h 2396971"/>
              <a:gd name="connsiteX11" fmla="*/ 99955 w 271613"/>
              <a:gd name="connsiteY11" fmla="*/ 2175029 h 2396971"/>
              <a:gd name="connsiteX12" fmla="*/ 99955 w 271613"/>
              <a:gd name="connsiteY12" fmla="*/ 2396971 h 239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613" h="2396971">
                <a:moveTo>
                  <a:pt x="153221" y="0"/>
                </a:moveTo>
                <a:cubicBezTo>
                  <a:pt x="141384" y="55485"/>
                  <a:pt x="129547" y="110971"/>
                  <a:pt x="135466" y="177553"/>
                </a:cubicBezTo>
                <a:cubicBezTo>
                  <a:pt x="141384" y="244136"/>
                  <a:pt x="166538" y="334392"/>
                  <a:pt x="188732" y="399495"/>
                </a:cubicBezTo>
                <a:cubicBezTo>
                  <a:pt x="210926" y="464598"/>
                  <a:pt x="261233" y="519344"/>
                  <a:pt x="268631" y="568171"/>
                </a:cubicBezTo>
                <a:cubicBezTo>
                  <a:pt x="276029" y="616998"/>
                  <a:pt x="271590" y="602202"/>
                  <a:pt x="233120" y="692458"/>
                </a:cubicBezTo>
                <a:cubicBezTo>
                  <a:pt x="194650" y="782714"/>
                  <a:pt x="76282" y="1013534"/>
                  <a:pt x="37812" y="1109709"/>
                </a:cubicBezTo>
                <a:cubicBezTo>
                  <a:pt x="-658" y="1205884"/>
                  <a:pt x="6740" y="1198486"/>
                  <a:pt x="2301" y="1269507"/>
                </a:cubicBezTo>
                <a:cubicBezTo>
                  <a:pt x="-2138" y="1340528"/>
                  <a:pt x="-658" y="1467775"/>
                  <a:pt x="11179" y="1535837"/>
                </a:cubicBezTo>
                <a:cubicBezTo>
                  <a:pt x="23016" y="1603899"/>
                  <a:pt x="49648" y="1627573"/>
                  <a:pt x="73322" y="1677880"/>
                </a:cubicBezTo>
                <a:cubicBezTo>
                  <a:pt x="96996" y="1728187"/>
                  <a:pt x="144343" y="1774055"/>
                  <a:pt x="153221" y="1837678"/>
                </a:cubicBezTo>
                <a:cubicBezTo>
                  <a:pt x="162099" y="1901301"/>
                  <a:pt x="135466" y="2003394"/>
                  <a:pt x="126588" y="2059619"/>
                </a:cubicBezTo>
                <a:cubicBezTo>
                  <a:pt x="117710" y="2115844"/>
                  <a:pt x="104394" y="2118804"/>
                  <a:pt x="99955" y="2175029"/>
                </a:cubicBezTo>
                <a:cubicBezTo>
                  <a:pt x="95516" y="2231254"/>
                  <a:pt x="97735" y="2314112"/>
                  <a:pt x="99955" y="2396971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FF4987-C845-467F-AB6D-6F81CBEF2FC0}"/>
              </a:ext>
            </a:extLst>
          </p:cNvPr>
          <p:cNvSpPr/>
          <p:nvPr/>
        </p:nvSpPr>
        <p:spPr>
          <a:xfrm>
            <a:off x="8380270" y="5646198"/>
            <a:ext cx="115660" cy="1065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6A0258-BD35-4AA0-A723-9C630269DA5F}"/>
              </a:ext>
            </a:extLst>
          </p:cNvPr>
          <p:cNvCxnSpPr/>
          <p:nvPr/>
        </p:nvCxnSpPr>
        <p:spPr>
          <a:xfrm flipH="1">
            <a:off x="7954392" y="2769833"/>
            <a:ext cx="46462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306CF9-20A9-4D91-AD57-3A4FD5D54686}"/>
              </a:ext>
            </a:extLst>
          </p:cNvPr>
          <p:cNvCxnSpPr/>
          <p:nvPr/>
        </p:nvCxnSpPr>
        <p:spPr>
          <a:xfrm flipH="1">
            <a:off x="8031309" y="5166804"/>
            <a:ext cx="46462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D9DDFA5-F5AA-48B6-8223-21080E8479A9}"/>
              </a:ext>
            </a:extLst>
          </p:cNvPr>
          <p:cNvSpPr txBox="1"/>
          <p:nvPr/>
        </p:nvSpPr>
        <p:spPr>
          <a:xfrm>
            <a:off x="6812123" y="2600556"/>
            <a:ext cx="1162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North Limit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55028-033D-433E-AAC4-3A632F545016}"/>
              </a:ext>
            </a:extLst>
          </p:cNvPr>
          <p:cNvSpPr txBox="1"/>
          <p:nvPr/>
        </p:nvSpPr>
        <p:spPr>
          <a:xfrm>
            <a:off x="7196530" y="5536150"/>
            <a:ext cx="126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Additional intersection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DEE8AF-1ABD-44D7-92BF-D82D9553E10E}"/>
              </a:ext>
            </a:extLst>
          </p:cNvPr>
          <p:cNvSpPr txBox="1"/>
          <p:nvPr/>
        </p:nvSpPr>
        <p:spPr>
          <a:xfrm>
            <a:off x="6908196" y="4997527"/>
            <a:ext cx="1162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South Limit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94FBD1A-2801-4D2A-B2CC-2BA71652E1F5}"/>
              </a:ext>
            </a:extLst>
          </p:cNvPr>
          <p:cNvSpPr/>
          <p:nvPr/>
        </p:nvSpPr>
        <p:spPr>
          <a:xfrm>
            <a:off x="467854" y="3616901"/>
            <a:ext cx="359919" cy="109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75A83F-F9AC-4E35-B3BA-0157FDA0F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44" t="80865" r="2630" b="7351"/>
          <a:stretch/>
        </p:blipFill>
        <p:spPr>
          <a:xfrm>
            <a:off x="10923537" y="5774286"/>
            <a:ext cx="635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85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AD5641-6691-4FE9-9D64-E88BAF890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58" y="1304039"/>
            <a:ext cx="6434101" cy="41627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400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94A3BC4-F1D5-403C-A200-2E3D48208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408" y="457200"/>
            <a:ext cx="3464650" cy="5943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FA6B21-AD0D-45B5-A7EA-16A1C173EB5E}"/>
              </a:ext>
            </a:extLst>
          </p:cNvPr>
          <p:cNvSpPr txBox="1">
            <a:spLocks/>
          </p:cNvSpPr>
          <p:nvPr/>
        </p:nvSpPr>
        <p:spPr>
          <a:xfrm>
            <a:off x="609599" y="329486"/>
            <a:ext cx="4521201" cy="804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dirty="0"/>
              <a:t>Design Update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C150CAE1-5FE3-4730-9668-8351953665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02029"/>
              </p:ext>
            </p:extLst>
          </p:nvPr>
        </p:nvGraphicFramePr>
        <p:xfrm>
          <a:off x="541867" y="1845562"/>
          <a:ext cx="7594600" cy="392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333">
                  <a:extLst>
                    <a:ext uri="{9D8B030D-6E8A-4147-A177-3AD203B41FA5}">
                      <a16:colId xmlns:a16="http://schemas.microsoft.com/office/drawing/2014/main" val="3417363141"/>
                    </a:ext>
                  </a:extLst>
                </a:gridCol>
                <a:gridCol w="2777067">
                  <a:extLst>
                    <a:ext uri="{9D8B030D-6E8A-4147-A177-3AD203B41FA5}">
                      <a16:colId xmlns:a16="http://schemas.microsoft.com/office/drawing/2014/main" val="710724276"/>
                    </a:ext>
                  </a:extLst>
                </a:gridCol>
                <a:gridCol w="3141133">
                  <a:extLst>
                    <a:ext uri="{9D8B030D-6E8A-4147-A177-3AD203B41FA5}">
                      <a16:colId xmlns:a16="http://schemas.microsoft.com/office/drawing/2014/main" val="2534165967"/>
                    </a:ext>
                  </a:extLst>
                </a:gridCol>
                <a:gridCol w="1126067">
                  <a:extLst>
                    <a:ext uri="{9D8B030D-6E8A-4147-A177-3AD203B41FA5}">
                      <a16:colId xmlns:a16="http://schemas.microsoft.com/office/drawing/2014/main" val="1046004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CIP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602872"/>
                  </a:ext>
                </a:extLst>
              </a:tr>
              <a:tr h="487851">
                <a:tc>
                  <a:txBody>
                    <a:bodyPr/>
                    <a:lstStyle/>
                    <a:p>
                      <a:r>
                        <a:rPr lang="en-US" sz="1400" dirty="0"/>
                        <a:t>I6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 132nd St Intersection to NE 133rd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Left turn pocket/ pedestrian crossing/ walkway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STC 08900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860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 128</a:t>
                      </a:r>
                      <a:r>
                        <a:rPr lang="en-US" sz="1400" baseline="30000" dirty="0"/>
                        <a:t>th</a:t>
                      </a:r>
                      <a:r>
                        <a:rPr lang="en-US" sz="1400" dirty="0"/>
                        <a:t> St Intersection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Left turn pocket/ pedestrian crossing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STC 08900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755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 124th St to NE 132nd 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STC 08900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62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 124th St Intersection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Pedestrian Crossing/ walkway to NE 123rd 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NMC 09010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840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 120th St to NE 122nd 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Extend 3rd lane/ walkway on east side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STC0 8900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352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79th Way NE to NE 120th 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NMC 12700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485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112th Ave NE Intersection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Rechannelize</a:t>
                      </a:r>
                      <a:r>
                        <a:rPr lang="en-US" sz="1400" dirty="0"/>
                        <a:t> Intersection/ Pedestrian Crossing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STC 08900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091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NM5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 132nd St- Juanita Drive to 72nd Ave 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Pedestrian/Bicycle Corridor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NMC 09010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257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526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7A01A73-1C41-42D5-A560-4B4B29070E75}"/>
              </a:ext>
            </a:extLst>
          </p:cNvPr>
          <p:cNvSpPr txBox="1"/>
          <p:nvPr/>
        </p:nvSpPr>
        <p:spPr>
          <a:xfrm>
            <a:off x="477478" y="1688915"/>
            <a:ext cx="4196122" cy="2895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/>
              <a:t>NE 132</a:t>
            </a:r>
            <a:r>
              <a:rPr lang="en-US" sz="2400" b="1" baseline="30000" dirty="0"/>
              <a:t>nd</a:t>
            </a:r>
            <a:r>
              <a:rPr lang="en-US" sz="2400" b="1" dirty="0"/>
              <a:t> St &amp; Juanita Dr NE and NE 128</a:t>
            </a:r>
            <a:r>
              <a:rPr lang="en-US" sz="2400" b="1" baseline="30000" dirty="0"/>
              <a:t>th</a:t>
            </a:r>
            <a:r>
              <a:rPr lang="en-US" sz="2400" b="1" dirty="0"/>
              <a:t> St &amp; Juanita Dr NE Intersections</a:t>
            </a:r>
          </a:p>
          <a:p>
            <a:endParaRPr lang="en-US" sz="24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Improved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Improved Safety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29EDABB-7D81-4B84-885E-2009B6C6B5CB}"/>
              </a:ext>
            </a:extLst>
          </p:cNvPr>
          <p:cNvGrpSpPr/>
          <p:nvPr/>
        </p:nvGrpSpPr>
        <p:grpSpPr>
          <a:xfrm>
            <a:off x="3796895" y="821943"/>
            <a:ext cx="4314352" cy="5248760"/>
            <a:chOff x="3796895" y="821943"/>
            <a:chExt cx="4314352" cy="524876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C74F179-A80A-4B16-95EA-8F635D2A515C}"/>
                </a:ext>
              </a:extLst>
            </p:cNvPr>
            <p:cNvGrpSpPr/>
            <p:nvPr/>
          </p:nvGrpSpPr>
          <p:grpSpPr>
            <a:xfrm>
              <a:off x="3796895" y="823821"/>
              <a:ext cx="4314352" cy="5246882"/>
              <a:chOff x="3535640" y="629950"/>
              <a:chExt cx="4314352" cy="5246882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12F6726-DE47-4648-9690-D544D742D20A}"/>
                  </a:ext>
                </a:extLst>
              </p:cNvPr>
              <p:cNvGrpSpPr/>
              <p:nvPr/>
            </p:nvGrpSpPr>
            <p:grpSpPr>
              <a:xfrm>
                <a:off x="3535640" y="629950"/>
                <a:ext cx="4314352" cy="5246882"/>
                <a:chOff x="-507966" y="804620"/>
                <a:chExt cx="4314352" cy="524688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9C73A033-FA69-4B08-9A72-FAA438BE39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1015" t="10799" r="12760"/>
                <a:stretch/>
              </p:blipFill>
              <p:spPr>
                <a:xfrm rot="16200000">
                  <a:off x="-556783" y="1770334"/>
                  <a:ext cx="5246881" cy="3315454"/>
                </a:xfrm>
                <a:prstGeom prst="rect">
                  <a:avLst/>
                </a:prstGeom>
              </p:spPr>
            </p:pic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5B28A1C-4F0C-4B9B-9B28-EB23091BD2DE}"/>
                    </a:ext>
                  </a:extLst>
                </p:cNvPr>
                <p:cNvSpPr txBox="1"/>
                <p:nvPr/>
              </p:nvSpPr>
              <p:spPr>
                <a:xfrm>
                  <a:off x="2415325" y="5405171"/>
                  <a:ext cx="1391061" cy="646331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New crosswalk</a:t>
                  </a:r>
                </a:p>
              </p:txBody>
            </p:sp>
            <p:cxnSp>
              <p:nvCxnSpPr>
                <p:cNvPr id="6" name="Straight Arrow Connector 5">
                  <a:extLst>
                    <a:ext uri="{FF2B5EF4-FFF2-40B4-BE49-F238E27FC236}">
                      <a16:creationId xmlns:a16="http://schemas.microsoft.com/office/drawing/2014/main" id="{76A9867E-F748-43EA-89B1-1607535003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192155" y="5063475"/>
                  <a:ext cx="223170" cy="341696"/>
                </a:xfrm>
                <a:prstGeom prst="straightConnector1">
                  <a:avLst/>
                </a:prstGeom>
                <a:ln w="25400">
                  <a:tailEnd type="triangle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1CE9249-13AD-4F70-B55B-B28B0E26994B}"/>
                    </a:ext>
                  </a:extLst>
                </p:cNvPr>
                <p:cNvSpPr txBox="1"/>
                <p:nvPr/>
              </p:nvSpPr>
              <p:spPr>
                <a:xfrm>
                  <a:off x="-507966" y="5347431"/>
                  <a:ext cx="1391061" cy="646331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New merge lane</a:t>
                  </a:r>
                </a:p>
              </p:txBody>
            </p: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4702BFC0-0B9E-4408-A7F5-D222E16BD622}"/>
                    </a:ext>
                  </a:extLst>
                </p:cNvPr>
                <p:cNvCxnSpPr>
                  <a:cxnSpLocks/>
                  <a:stCxn id="9" idx="3"/>
                </p:cNvCxnSpPr>
                <p:nvPr/>
              </p:nvCxnSpPr>
              <p:spPr>
                <a:xfrm>
                  <a:off x="883095" y="5670597"/>
                  <a:ext cx="494001" cy="252204"/>
                </a:xfrm>
                <a:prstGeom prst="straightConnector1">
                  <a:avLst/>
                </a:prstGeom>
                <a:ln w="25400">
                  <a:tailEnd type="triangle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1691DE3-18E0-456D-BF06-03150C7E1386}"/>
                    </a:ext>
                  </a:extLst>
                </p:cNvPr>
                <p:cNvSpPr txBox="1"/>
                <p:nvPr/>
              </p:nvSpPr>
              <p:spPr>
                <a:xfrm>
                  <a:off x="2618315" y="1747933"/>
                  <a:ext cx="1038493" cy="646331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New left turn lane</a:t>
                  </a:r>
                </a:p>
              </p:txBody>
            </p: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5A863054-A027-4B80-9676-8FBACEA3A56D}"/>
                    </a:ext>
                  </a:extLst>
                </p:cNvPr>
                <p:cNvCxnSpPr>
                  <a:cxnSpLocks/>
                  <a:stCxn id="13" idx="1"/>
                </p:cNvCxnSpPr>
                <p:nvPr/>
              </p:nvCxnSpPr>
              <p:spPr>
                <a:xfrm flipH="1" flipV="1">
                  <a:off x="1346874" y="1669714"/>
                  <a:ext cx="1271441" cy="401385"/>
                </a:xfrm>
                <a:prstGeom prst="straightConnector1">
                  <a:avLst/>
                </a:prstGeom>
                <a:ln w="25400">
                  <a:tailEnd type="triangle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9F8959-659A-49DF-B329-B852C25CC689}"/>
                  </a:ext>
                </a:extLst>
              </p:cNvPr>
              <p:cNvSpPr txBox="1"/>
              <p:nvPr/>
            </p:nvSpPr>
            <p:spPr>
              <a:xfrm rot="16200000">
                <a:off x="4151997" y="2069971"/>
                <a:ext cx="173938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Juanita Drive NE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DA836B-B30F-45AD-889A-82A48C42CF55}"/>
                  </a:ext>
                </a:extLst>
              </p:cNvPr>
              <p:cNvSpPr txBox="1"/>
              <p:nvPr/>
            </p:nvSpPr>
            <p:spPr>
              <a:xfrm rot="21332440">
                <a:off x="6685124" y="3904854"/>
                <a:ext cx="104400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NE 132</a:t>
                </a:r>
                <a:r>
                  <a:rPr lang="en-US" b="1" baseline="30000" dirty="0"/>
                  <a:t>nd</a:t>
                </a:r>
                <a:r>
                  <a:rPr lang="en-US" b="1" dirty="0"/>
                  <a:t> Street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B5D5686-021F-4F79-BB61-4FEA4B686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144" t="80865" r="2630" b="7351"/>
            <a:stretch/>
          </p:blipFill>
          <p:spPr>
            <a:xfrm>
              <a:off x="7362503" y="821943"/>
              <a:ext cx="635000" cy="62865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A8A0069-F66E-43DE-8E83-3904BADDA5EC}"/>
              </a:ext>
            </a:extLst>
          </p:cNvPr>
          <p:cNvGrpSpPr/>
          <p:nvPr/>
        </p:nvGrpSpPr>
        <p:grpSpPr>
          <a:xfrm>
            <a:off x="8475186" y="821943"/>
            <a:ext cx="3021896" cy="5248760"/>
            <a:chOff x="8475186" y="821943"/>
            <a:chExt cx="3021896" cy="524876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1AB9B4B-7397-4533-A95A-E1869DD18324}"/>
                </a:ext>
              </a:extLst>
            </p:cNvPr>
            <p:cNvGrpSpPr/>
            <p:nvPr/>
          </p:nvGrpSpPr>
          <p:grpSpPr>
            <a:xfrm>
              <a:off x="8475186" y="821943"/>
              <a:ext cx="3020921" cy="5248760"/>
              <a:chOff x="8625523" y="683084"/>
              <a:chExt cx="3020921" cy="524876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85952BA6-BED5-46EC-8F27-9A3689343F13}"/>
                  </a:ext>
                </a:extLst>
              </p:cNvPr>
              <p:cNvGrpSpPr/>
              <p:nvPr/>
            </p:nvGrpSpPr>
            <p:grpSpPr>
              <a:xfrm>
                <a:off x="8625523" y="683084"/>
                <a:ext cx="3020921" cy="5248760"/>
                <a:chOff x="8625523" y="683084"/>
                <a:chExt cx="3020921" cy="5248760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3230EBC1-6271-479C-9D37-05967756D0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992" r="2511" b="20102"/>
                <a:stretch/>
              </p:blipFill>
              <p:spPr>
                <a:xfrm rot="16200000">
                  <a:off x="7508046" y="1800561"/>
                  <a:ext cx="5248760" cy="3013806"/>
                </a:xfrm>
                <a:prstGeom prst="rect">
                  <a:avLst/>
                </a:prstGeom>
              </p:spPr>
            </p:pic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2987DF9-8C88-4E84-86F8-9C5DC5C19A91}"/>
                    </a:ext>
                  </a:extLst>
                </p:cNvPr>
                <p:cNvSpPr txBox="1"/>
                <p:nvPr/>
              </p:nvSpPr>
              <p:spPr>
                <a:xfrm>
                  <a:off x="10248268" y="4941939"/>
                  <a:ext cx="1391061" cy="646331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New crosswalk</a:t>
                  </a: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8A67F6B9-CBBC-4C1E-9B09-80BC234CCCD9}"/>
                    </a:ext>
                  </a:extLst>
                </p:cNvPr>
                <p:cNvCxnSpPr>
                  <a:cxnSpLocks/>
                  <a:stCxn id="34" idx="0"/>
                </p:cNvCxnSpPr>
                <p:nvPr/>
              </p:nvCxnSpPr>
              <p:spPr>
                <a:xfrm flipH="1" flipV="1">
                  <a:off x="10248269" y="4397355"/>
                  <a:ext cx="695530" cy="544584"/>
                </a:xfrm>
                <a:prstGeom prst="straightConnector1">
                  <a:avLst/>
                </a:prstGeom>
                <a:ln w="25400">
                  <a:tailEnd type="triangle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FC16F7E-6B31-4623-993F-B4BF4A443E3A}"/>
                    </a:ext>
                  </a:extLst>
                </p:cNvPr>
                <p:cNvSpPr txBox="1"/>
                <p:nvPr/>
              </p:nvSpPr>
              <p:spPr>
                <a:xfrm>
                  <a:off x="10607951" y="1324327"/>
                  <a:ext cx="1038493" cy="646331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New left turn lane</a:t>
                  </a:r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4E4D0E9E-F67D-4ADB-90A2-DEA90AAC03A8}"/>
                    </a:ext>
                  </a:extLst>
                </p:cNvPr>
                <p:cNvCxnSpPr>
                  <a:cxnSpLocks/>
                  <a:stCxn id="36" idx="1"/>
                </p:cNvCxnSpPr>
                <p:nvPr/>
              </p:nvCxnSpPr>
              <p:spPr>
                <a:xfrm flipH="1">
                  <a:off x="9192737" y="1647493"/>
                  <a:ext cx="1415214" cy="135581"/>
                </a:xfrm>
                <a:prstGeom prst="straightConnector1">
                  <a:avLst/>
                </a:prstGeom>
                <a:ln w="25400">
                  <a:tailEnd type="triangle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394177-B487-4AEF-9F9E-E07821FC6D58}"/>
                  </a:ext>
                </a:extLst>
              </p:cNvPr>
              <p:cNvSpPr txBox="1"/>
              <p:nvPr/>
            </p:nvSpPr>
            <p:spPr>
              <a:xfrm rot="16200000">
                <a:off x="8256889" y="4746906"/>
                <a:ext cx="173938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Juanita Drive NE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2BDB83-2E85-40C8-8437-50237329F4BC}"/>
                  </a:ext>
                </a:extLst>
              </p:cNvPr>
              <p:cNvSpPr txBox="1"/>
              <p:nvPr/>
            </p:nvSpPr>
            <p:spPr>
              <a:xfrm rot="20770974">
                <a:off x="10576347" y="3640068"/>
                <a:ext cx="100749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NE 128</a:t>
                </a:r>
                <a:r>
                  <a:rPr lang="en-US" b="1" baseline="30000" dirty="0"/>
                  <a:t>th</a:t>
                </a:r>
                <a:r>
                  <a:rPr lang="en-US" b="1" dirty="0"/>
                  <a:t> Street</a:t>
                </a:r>
              </a:p>
            </p:txBody>
          </p:sp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A099609-13C8-4A4A-860E-45B41928C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144" t="80865" r="2630" b="7351"/>
            <a:stretch/>
          </p:blipFill>
          <p:spPr>
            <a:xfrm>
              <a:off x="10862082" y="821943"/>
              <a:ext cx="635000" cy="628650"/>
            </a:xfrm>
            <a:prstGeom prst="rect">
              <a:avLst/>
            </a:prstGeom>
          </p:spPr>
        </p:pic>
      </p:grpSp>
      <p:sp>
        <p:nvSpPr>
          <p:cNvPr id="69" name="Title 1">
            <a:extLst>
              <a:ext uri="{FF2B5EF4-FFF2-40B4-BE49-F238E27FC236}">
                <a16:creationId xmlns:a16="http://schemas.microsoft.com/office/drawing/2014/main" id="{A3510771-8568-496F-93BC-C5F7D9A13299}"/>
              </a:ext>
            </a:extLst>
          </p:cNvPr>
          <p:cNvSpPr txBox="1">
            <a:spLocks/>
          </p:cNvSpPr>
          <p:nvPr/>
        </p:nvSpPr>
        <p:spPr>
          <a:xfrm>
            <a:off x="609599" y="329486"/>
            <a:ext cx="5107913" cy="804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dirty="0"/>
              <a:t>Design Update</a:t>
            </a:r>
          </a:p>
        </p:txBody>
      </p:sp>
    </p:spTree>
    <p:extLst>
      <p:ext uri="{BB962C8B-B14F-4D97-AF65-F5344CB8AC3E}">
        <p14:creationId xmlns:p14="http://schemas.microsoft.com/office/powerpoint/2010/main" val="307896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57D0C938-1D3C-4130-91A8-D7B00DA33F4A}"/>
              </a:ext>
            </a:extLst>
          </p:cNvPr>
          <p:cNvSpPr txBox="1"/>
          <p:nvPr/>
        </p:nvSpPr>
        <p:spPr>
          <a:xfrm>
            <a:off x="477477" y="1688914"/>
            <a:ext cx="5423789" cy="3746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/>
              <a:t>NE 132</a:t>
            </a:r>
            <a:r>
              <a:rPr lang="en-US" sz="2400" b="1" baseline="30000" dirty="0"/>
              <a:t>nd</a:t>
            </a:r>
            <a:r>
              <a:rPr lang="en-US" sz="2400" b="1" dirty="0"/>
              <a:t> Street to 79</a:t>
            </a:r>
            <a:r>
              <a:rPr lang="en-US" sz="2400" b="1" baseline="30000" dirty="0"/>
              <a:t>th</a:t>
            </a:r>
            <a:r>
              <a:rPr lang="en-US" sz="2400" b="1" dirty="0"/>
              <a:t> Way NE</a:t>
            </a:r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Nonmotorized connectivity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Continuous sidewalk and buffered bicycle lane on east side of Juanita Drive 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Improved Safety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RRFB crosswalk at NE 124</a:t>
            </a:r>
            <a:r>
              <a:rPr lang="en-US" sz="2400" baseline="30000" dirty="0"/>
              <a:t>th</a:t>
            </a:r>
            <a:r>
              <a:rPr lang="en-US" sz="2400" dirty="0"/>
              <a:t> Street across Juanita Drive NE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3C9459-75BE-429F-9BBE-61B7252C96FF}"/>
              </a:ext>
            </a:extLst>
          </p:cNvPr>
          <p:cNvGrpSpPr/>
          <p:nvPr/>
        </p:nvGrpSpPr>
        <p:grpSpPr>
          <a:xfrm>
            <a:off x="6868159" y="303081"/>
            <a:ext cx="4855987" cy="6251837"/>
            <a:chOff x="6868159" y="303081"/>
            <a:chExt cx="4855987" cy="625183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C0F154-D958-4477-BB54-5E491B099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8159" y="303081"/>
              <a:ext cx="4855987" cy="6251837"/>
            </a:xfrm>
            <a:prstGeom prst="rect">
              <a:avLst/>
            </a:prstGeom>
            <a:effectLst/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C48A99-D050-49D4-B818-D1AAAE733684}"/>
                </a:ext>
              </a:extLst>
            </p:cNvPr>
            <p:cNvSpPr txBox="1"/>
            <p:nvPr/>
          </p:nvSpPr>
          <p:spPr>
            <a:xfrm>
              <a:off x="9166927" y="463531"/>
              <a:ext cx="2218568" cy="9541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</a:rPr>
                <a:t>Juanita Drive Area Map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AD3DB91-E301-46CA-9755-4D80A1AE4AEA}"/>
              </a:ext>
            </a:extLst>
          </p:cNvPr>
          <p:cNvSpPr txBox="1"/>
          <p:nvPr/>
        </p:nvSpPr>
        <p:spPr>
          <a:xfrm>
            <a:off x="9698254" y="3661345"/>
            <a:ext cx="1615260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Continuous nonmotorized facilities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BDFB72E-39B7-4426-84EC-79625D0BA4F0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8271934" y="4123010"/>
            <a:ext cx="1426320" cy="30505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279C6BCE-B558-4596-B4A3-470E54C211F8}"/>
              </a:ext>
            </a:extLst>
          </p:cNvPr>
          <p:cNvSpPr txBox="1">
            <a:spLocks/>
          </p:cNvSpPr>
          <p:nvPr/>
        </p:nvSpPr>
        <p:spPr>
          <a:xfrm>
            <a:off x="609599" y="329486"/>
            <a:ext cx="5107913" cy="804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dirty="0"/>
              <a:t>Design Update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8730C94-FD84-4ED0-86BB-B5FD02DB9B0A}"/>
              </a:ext>
            </a:extLst>
          </p:cNvPr>
          <p:cNvSpPr/>
          <p:nvPr/>
        </p:nvSpPr>
        <p:spPr>
          <a:xfrm>
            <a:off x="8147400" y="2769833"/>
            <a:ext cx="271613" cy="2396971"/>
          </a:xfrm>
          <a:custGeom>
            <a:avLst/>
            <a:gdLst>
              <a:gd name="connsiteX0" fmla="*/ 153221 w 271613"/>
              <a:gd name="connsiteY0" fmla="*/ 0 h 2396971"/>
              <a:gd name="connsiteX1" fmla="*/ 135466 w 271613"/>
              <a:gd name="connsiteY1" fmla="*/ 177553 h 2396971"/>
              <a:gd name="connsiteX2" fmla="*/ 188732 w 271613"/>
              <a:gd name="connsiteY2" fmla="*/ 399495 h 2396971"/>
              <a:gd name="connsiteX3" fmla="*/ 268631 w 271613"/>
              <a:gd name="connsiteY3" fmla="*/ 568171 h 2396971"/>
              <a:gd name="connsiteX4" fmla="*/ 233120 w 271613"/>
              <a:gd name="connsiteY4" fmla="*/ 692458 h 2396971"/>
              <a:gd name="connsiteX5" fmla="*/ 37812 w 271613"/>
              <a:gd name="connsiteY5" fmla="*/ 1109709 h 2396971"/>
              <a:gd name="connsiteX6" fmla="*/ 2301 w 271613"/>
              <a:gd name="connsiteY6" fmla="*/ 1269507 h 2396971"/>
              <a:gd name="connsiteX7" fmla="*/ 11179 w 271613"/>
              <a:gd name="connsiteY7" fmla="*/ 1535837 h 2396971"/>
              <a:gd name="connsiteX8" fmla="*/ 73322 w 271613"/>
              <a:gd name="connsiteY8" fmla="*/ 1677880 h 2396971"/>
              <a:gd name="connsiteX9" fmla="*/ 153221 w 271613"/>
              <a:gd name="connsiteY9" fmla="*/ 1837678 h 2396971"/>
              <a:gd name="connsiteX10" fmla="*/ 126588 w 271613"/>
              <a:gd name="connsiteY10" fmla="*/ 2059619 h 2396971"/>
              <a:gd name="connsiteX11" fmla="*/ 99955 w 271613"/>
              <a:gd name="connsiteY11" fmla="*/ 2175029 h 2396971"/>
              <a:gd name="connsiteX12" fmla="*/ 99955 w 271613"/>
              <a:gd name="connsiteY12" fmla="*/ 2396971 h 239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613" h="2396971">
                <a:moveTo>
                  <a:pt x="153221" y="0"/>
                </a:moveTo>
                <a:cubicBezTo>
                  <a:pt x="141384" y="55485"/>
                  <a:pt x="129547" y="110971"/>
                  <a:pt x="135466" y="177553"/>
                </a:cubicBezTo>
                <a:cubicBezTo>
                  <a:pt x="141384" y="244136"/>
                  <a:pt x="166538" y="334392"/>
                  <a:pt x="188732" y="399495"/>
                </a:cubicBezTo>
                <a:cubicBezTo>
                  <a:pt x="210926" y="464598"/>
                  <a:pt x="261233" y="519344"/>
                  <a:pt x="268631" y="568171"/>
                </a:cubicBezTo>
                <a:cubicBezTo>
                  <a:pt x="276029" y="616998"/>
                  <a:pt x="271590" y="602202"/>
                  <a:pt x="233120" y="692458"/>
                </a:cubicBezTo>
                <a:cubicBezTo>
                  <a:pt x="194650" y="782714"/>
                  <a:pt x="76282" y="1013534"/>
                  <a:pt x="37812" y="1109709"/>
                </a:cubicBezTo>
                <a:cubicBezTo>
                  <a:pt x="-658" y="1205884"/>
                  <a:pt x="6740" y="1198486"/>
                  <a:pt x="2301" y="1269507"/>
                </a:cubicBezTo>
                <a:cubicBezTo>
                  <a:pt x="-2138" y="1340528"/>
                  <a:pt x="-658" y="1467775"/>
                  <a:pt x="11179" y="1535837"/>
                </a:cubicBezTo>
                <a:cubicBezTo>
                  <a:pt x="23016" y="1603899"/>
                  <a:pt x="49648" y="1627573"/>
                  <a:pt x="73322" y="1677880"/>
                </a:cubicBezTo>
                <a:cubicBezTo>
                  <a:pt x="96996" y="1728187"/>
                  <a:pt x="144343" y="1774055"/>
                  <a:pt x="153221" y="1837678"/>
                </a:cubicBezTo>
                <a:cubicBezTo>
                  <a:pt x="162099" y="1901301"/>
                  <a:pt x="135466" y="2003394"/>
                  <a:pt x="126588" y="2059619"/>
                </a:cubicBezTo>
                <a:cubicBezTo>
                  <a:pt x="117710" y="2115844"/>
                  <a:pt x="104394" y="2118804"/>
                  <a:pt x="99955" y="2175029"/>
                </a:cubicBezTo>
                <a:cubicBezTo>
                  <a:pt x="95516" y="2231254"/>
                  <a:pt x="97735" y="2314112"/>
                  <a:pt x="99955" y="2396971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80ABB0-B638-457C-ADD8-8ED8D723735D}"/>
              </a:ext>
            </a:extLst>
          </p:cNvPr>
          <p:cNvSpPr txBox="1"/>
          <p:nvPr/>
        </p:nvSpPr>
        <p:spPr>
          <a:xfrm>
            <a:off x="6276581" y="3781736"/>
            <a:ext cx="1167534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New RRFB Crosswalk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924106-1111-4C13-9B49-B684AED1609A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7444115" y="3961465"/>
            <a:ext cx="580102" cy="14343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E41B961F-6CD4-49ED-9322-2959A3D43ED9}"/>
              </a:ext>
            </a:extLst>
          </p:cNvPr>
          <p:cNvSpPr/>
          <p:nvPr/>
        </p:nvSpPr>
        <p:spPr>
          <a:xfrm>
            <a:off x="8024217" y="3877734"/>
            <a:ext cx="271613" cy="17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6B20CA7-824C-4B24-8745-9D1FB7DCC3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44" t="80865" r="2630" b="7351"/>
          <a:stretch/>
        </p:blipFill>
        <p:spPr>
          <a:xfrm>
            <a:off x="10898138" y="5765819"/>
            <a:ext cx="635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7BCBBD-497E-48BA-B5FC-DE3B03A05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6" y="457200"/>
            <a:ext cx="3491036" cy="594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550D4-4D0A-4DE8-8348-67E3144AF7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296"/>
          <a:stretch/>
        </p:blipFill>
        <p:spPr>
          <a:xfrm>
            <a:off x="1074405" y="4691831"/>
            <a:ext cx="5402827" cy="18366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F5FAC25-4B2C-4AE3-A29E-D5E4C3F836F1}"/>
              </a:ext>
            </a:extLst>
          </p:cNvPr>
          <p:cNvSpPr txBox="1">
            <a:spLocks/>
          </p:cNvSpPr>
          <p:nvPr/>
        </p:nvSpPr>
        <p:spPr>
          <a:xfrm>
            <a:off x="609599" y="329486"/>
            <a:ext cx="5107913" cy="804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dirty="0"/>
              <a:t>Design Opportunity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80892-7159-4B96-8D12-C829C23F0B3E}"/>
              </a:ext>
            </a:extLst>
          </p:cNvPr>
          <p:cNvSpPr txBox="1"/>
          <p:nvPr/>
        </p:nvSpPr>
        <p:spPr>
          <a:xfrm>
            <a:off x="475487" y="1311007"/>
            <a:ext cx="6001745" cy="32763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/>
              <a:t>NE 120</a:t>
            </a:r>
            <a:r>
              <a:rPr lang="en-US" sz="2400" b="1" baseline="30000" dirty="0"/>
              <a:t>th</a:t>
            </a:r>
            <a:r>
              <a:rPr lang="en-US" sz="2400" b="1" dirty="0"/>
              <a:t> Street to 79</a:t>
            </a:r>
            <a:r>
              <a:rPr lang="en-US" sz="2400" b="1" baseline="30000" dirty="0"/>
              <a:t>th</a:t>
            </a:r>
            <a:r>
              <a:rPr lang="en-US" sz="2400" b="1" dirty="0"/>
              <a:t> Way NE</a:t>
            </a:r>
          </a:p>
          <a:p>
            <a:endParaRPr lang="en-US" sz="24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Received $650,000 Grant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 sidewalk and bicycle lane on the east side of Juanita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Proposed CIP Update moves from unfunded to funded</a:t>
            </a:r>
            <a:endParaRPr lang="en-US" sz="240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39828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E4D1CC5-26D6-4E16-AB1A-B6CC64877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3" t="26139" r="5441" b="2930"/>
          <a:stretch/>
        </p:blipFill>
        <p:spPr>
          <a:xfrm>
            <a:off x="863918" y="3991650"/>
            <a:ext cx="4957209" cy="22562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ACD346-F876-4B34-8E16-CE8E604B8F35}"/>
              </a:ext>
            </a:extLst>
          </p:cNvPr>
          <p:cNvSpPr txBox="1"/>
          <p:nvPr/>
        </p:nvSpPr>
        <p:spPr>
          <a:xfrm>
            <a:off x="475487" y="1691640"/>
            <a:ext cx="4506949" cy="2895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/>
              <a:t>NE 112</a:t>
            </a:r>
            <a:r>
              <a:rPr lang="en-US" sz="2400" b="1" baseline="30000" dirty="0"/>
              <a:t>th</a:t>
            </a:r>
            <a:r>
              <a:rPr lang="en-US" sz="2400" b="1" dirty="0"/>
              <a:t> St &amp; 80</a:t>
            </a:r>
            <a:r>
              <a:rPr lang="en-US" sz="2400" b="1" baseline="30000" dirty="0"/>
              <a:t>th</a:t>
            </a:r>
            <a:r>
              <a:rPr lang="en-US" sz="2400" b="1" dirty="0"/>
              <a:t> Ave NE Juanita Dr NE Intersection</a:t>
            </a:r>
          </a:p>
          <a:p>
            <a:endParaRPr lang="en-US" sz="24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Improved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Improved Safety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0CEDDF-9653-4581-9FC1-335A6992BB7D}"/>
              </a:ext>
            </a:extLst>
          </p:cNvPr>
          <p:cNvGrpSpPr/>
          <p:nvPr/>
        </p:nvGrpSpPr>
        <p:grpSpPr>
          <a:xfrm>
            <a:off x="7034258" y="777959"/>
            <a:ext cx="4222621" cy="5513353"/>
            <a:chOff x="5743213" y="1006559"/>
            <a:chExt cx="4222621" cy="5513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B608AE-591E-46B2-BA57-306F3CC32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648" t="6005" r="3950" b="4005"/>
            <a:stretch/>
          </p:blipFill>
          <p:spPr>
            <a:xfrm rot="16200000">
              <a:off x="4908457" y="1841315"/>
              <a:ext cx="5469893" cy="380038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A5E568-8458-4A51-BC53-7621DB430820}"/>
                </a:ext>
              </a:extLst>
            </p:cNvPr>
            <p:cNvSpPr txBox="1"/>
            <p:nvPr/>
          </p:nvSpPr>
          <p:spPr>
            <a:xfrm rot="16382804">
              <a:off x="5185542" y="1783851"/>
              <a:ext cx="17779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Juanita Drive NE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36E092-C186-4508-85FD-3AEB9FAC190D}"/>
                </a:ext>
              </a:extLst>
            </p:cNvPr>
            <p:cNvSpPr txBox="1"/>
            <p:nvPr/>
          </p:nvSpPr>
          <p:spPr>
            <a:xfrm rot="18431448">
              <a:off x="7468033" y="1677105"/>
              <a:ext cx="16306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80</a:t>
              </a:r>
              <a:r>
                <a:rPr lang="en-US" b="1" baseline="30000" dirty="0"/>
                <a:t>th</a:t>
              </a:r>
              <a:r>
                <a:rPr lang="en-US" b="1" dirty="0"/>
                <a:t> Avenue NE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0954DA-5BE6-49FA-BD08-020246A4C162}"/>
                </a:ext>
              </a:extLst>
            </p:cNvPr>
            <p:cNvSpPr txBox="1"/>
            <p:nvPr/>
          </p:nvSpPr>
          <p:spPr>
            <a:xfrm rot="3330527">
              <a:off x="7139367" y="5523588"/>
              <a:ext cx="16233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NE 112</a:t>
              </a:r>
              <a:r>
                <a:rPr lang="en-US" b="1" baseline="30000" dirty="0"/>
                <a:t>th</a:t>
              </a:r>
              <a:r>
                <a:rPr lang="en-US" b="1" dirty="0"/>
                <a:t> Street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B5814D-6C3D-48BB-81C2-8E7CA3B3DF0B}"/>
                </a:ext>
              </a:extLst>
            </p:cNvPr>
            <p:cNvSpPr txBox="1"/>
            <p:nvPr/>
          </p:nvSpPr>
          <p:spPr>
            <a:xfrm>
              <a:off x="8486355" y="3605867"/>
              <a:ext cx="1479479" cy="92333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Proposed Right-Of-Way Acquisition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7E20C7C-85B1-4C3D-9D78-03E175769E2B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7560735" y="3862586"/>
              <a:ext cx="925620" cy="204946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F49569E-7AF2-4110-B9B1-1CB633F2FDE8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808789" y="3294807"/>
            <a:ext cx="1015354" cy="123486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9E6DE89-92A2-49D5-B258-F909C74BEF2D}"/>
              </a:ext>
            </a:extLst>
          </p:cNvPr>
          <p:cNvSpPr txBox="1">
            <a:spLocks/>
          </p:cNvSpPr>
          <p:nvPr/>
        </p:nvSpPr>
        <p:spPr>
          <a:xfrm>
            <a:off x="612648" y="329184"/>
            <a:ext cx="5107913" cy="804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dirty="0"/>
              <a:t>Design Update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5B602D-E815-46F0-8D70-87C8F8BD22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44" t="80865" r="2630" b="7351"/>
          <a:stretch/>
        </p:blipFill>
        <p:spPr>
          <a:xfrm>
            <a:off x="10199639" y="5619203"/>
            <a:ext cx="635000" cy="628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401469-3B20-4A58-B561-7C77966090E9}"/>
              </a:ext>
            </a:extLst>
          </p:cNvPr>
          <p:cNvSpPr txBox="1"/>
          <p:nvPr/>
        </p:nvSpPr>
        <p:spPr>
          <a:xfrm>
            <a:off x="4982436" y="2833142"/>
            <a:ext cx="182635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Vegetation Removal for Sight Distance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8A2DBD-1FE8-4379-B360-7C0E174884F5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808789" y="2394299"/>
            <a:ext cx="1395411" cy="900508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955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10425</TotalTime>
  <Words>632</Words>
  <Application>Microsoft Office PowerPoint</Application>
  <PresentationFormat>Widescreen</PresentationFormat>
  <Paragraphs>171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Courier New</vt:lpstr>
      <vt:lpstr>Office Theme</vt:lpstr>
      <vt:lpstr>Juanita Drive Multi-modal, Intersection and Safety Improvements Kirkland Transportation Commission – September 23, 2020</vt:lpstr>
      <vt:lpstr>Presentation Overview</vt:lpstr>
      <vt:lpstr>Project Background </vt:lpstr>
      <vt:lpstr>Project Background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Funding and Expected Expenses</vt:lpstr>
      <vt:lpstr>Schedule</vt:lpstr>
      <vt:lpstr>Next Steps</vt:lpstr>
      <vt:lpstr>Questions?</vt:lpstr>
    </vt:vector>
  </TitlesOfParts>
  <Company>City of Kirkland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Aparna Khanal</dc:creator>
  <cp:lastModifiedBy>Joel Pfundt</cp:lastModifiedBy>
  <cp:revision>390</cp:revision>
  <cp:lastPrinted>2019-03-19T16:45:00Z</cp:lastPrinted>
  <dcterms:created xsi:type="dcterms:W3CDTF">2017-04-17T16:28:59Z</dcterms:created>
  <dcterms:modified xsi:type="dcterms:W3CDTF">2020-09-17T16:27:06Z</dcterms:modified>
</cp:coreProperties>
</file>